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75"/>
  </p:notesMasterIdLst>
  <p:sldIdLst>
    <p:sldId id="402" r:id="rId2"/>
    <p:sldId id="352" r:id="rId3"/>
    <p:sldId id="742" r:id="rId4"/>
    <p:sldId id="797" r:id="rId5"/>
    <p:sldId id="818" r:id="rId6"/>
    <p:sldId id="830" r:id="rId7"/>
    <p:sldId id="831" r:id="rId8"/>
    <p:sldId id="842" r:id="rId9"/>
    <p:sldId id="624" r:id="rId10"/>
    <p:sldId id="301" r:id="rId11"/>
    <p:sldId id="559" r:id="rId12"/>
    <p:sldId id="815" r:id="rId13"/>
    <p:sldId id="816" r:id="rId14"/>
    <p:sldId id="817" r:id="rId15"/>
    <p:sldId id="833" r:id="rId16"/>
    <p:sldId id="333" r:id="rId17"/>
    <p:sldId id="776" r:id="rId18"/>
    <p:sldId id="829" r:id="rId19"/>
    <p:sldId id="835" r:id="rId20"/>
    <p:sldId id="324" r:id="rId21"/>
    <p:sldId id="814" r:id="rId22"/>
    <p:sldId id="718" r:id="rId23"/>
    <p:sldId id="354" r:id="rId24"/>
    <p:sldId id="319" r:id="rId25"/>
    <p:sldId id="710" r:id="rId26"/>
    <p:sldId id="819" r:id="rId27"/>
    <p:sldId id="820" r:id="rId28"/>
    <p:sldId id="821" r:id="rId29"/>
    <p:sldId id="822" r:id="rId30"/>
    <p:sldId id="823" r:id="rId31"/>
    <p:sldId id="824" r:id="rId32"/>
    <p:sldId id="825" r:id="rId33"/>
    <p:sldId id="826" r:id="rId34"/>
    <p:sldId id="827" r:id="rId35"/>
    <p:sldId id="828" r:id="rId36"/>
    <p:sldId id="340" r:id="rId37"/>
    <p:sldId id="626" r:id="rId38"/>
    <p:sldId id="836" r:id="rId39"/>
    <p:sldId id="837" r:id="rId40"/>
    <p:sldId id="838" r:id="rId41"/>
    <p:sldId id="839" r:id="rId42"/>
    <p:sldId id="840" r:id="rId43"/>
    <p:sldId id="843" r:id="rId44"/>
    <p:sldId id="743" r:id="rId45"/>
    <p:sldId id="744" r:id="rId46"/>
    <p:sldId id="346" r:id="rId47"/>
    <p:sldId id="796" r:id="rId48"/>
    <p:sldId id="732" r:id="rId49"/>
    <p:sldId id="798" r:id="rId50"/>
    <p:sldId id="799" r:id="rId51"/>
    <p:sldId id="813" r:id="rId52"/>
    <p:sldId id="639" r:id="rId53"/>
    <p:sldId id="600" r:id="rId54"/>
    <p:sldId id="800" r:id="rId55"/>
    <p:sldId id="801" r:id="rId56"/>
    <p:sldId id="803" r:id="rId57"/>
    <p:sldId id="806" r:id="rId58"/>
    <p:sldId id="802" r:id="rId59"/>
    <p:sldId id="811" r:id="rId60"/>
    <p:sldId id="812" r:id="rId61"/>
    <p:sldId id="805" r:id="rId62"/>
    <p:sldId id="809" r:id="rId63"/>
    <p:sldId id="804" r:id="rId64"/>
    <p:sldId id="808" r:id="rId65"/>
    <p:sldId id="807" r:id="rId66"/>
    <p:sldId id="810" r:id="rId67"/>
    <p:sldId id="312" r:id="rId68"/>
    <p:sldId id="332" r:id="rId69"/>
    <p:sldId id="841" r:id="rId70"/>
    <p:sldId id="407" r:id="rId71"/>
    <p:sldId id="672" r:id="rId72"/>
    <p:sldId id="741" r:id="rId73"/>
    <p:sldId id="510" r:id="rId7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leitung" id="{89D6D21E-D385-453F-94E6-CDE967A9F97F}">
          <p14:sldIdLst>
            <p14:sldId id="402"/>
            <p14:sldId id="352"/>
          </p14:sldIdLst>
        </p14:section>
        <p14:section name="Update/Nachtrag" id="{C479DA4E-3500-4EA9-9324-054C65AF34EF}">
          <p14:sldIdLst>
            <p14:sldId id="742"/>
            <p14:sldId id="797"/>
            <p14:sldId id="818"/>
            <p14:sldId id="830"/>
            <p14:sldId id="831"/>
            <p14:sldId id="842"/>
            <p14:sldId id="624"/>
          </p14:sldIdLst>
        </p14:section>
        <p14:section name="Senkrechtstarter" id="{A7D2CF45-99B5-4606-91E8-F46B6BAC61CB}">
          <p14:sldIdLst>
            <p14:sldId id="301"/>
            <p14:sldId id="559"/>
            <p14:sldId id="815"/>
            <p14:sldId id="816"/>
            <p14:sldId id="817"/>
            <p14:sldId id="833"/>
          </p14:sldIdLst>
        </p14:section>
        <p14:section name="Winterreifen" id="{D08B7B89-89E3-475C-A457-69BCE9EB59C7}">
          <p14:sldIdLst>
            <p14:sldId id="333"/>
            <p14:sldId id="776"/>
            <p14:sldId id="829"/>
            <p14:sldId id="835"/>
          </p14:sldIdLst>
        </p14:section>
        <p14:section name="Experiment" id="{65166838-EA62-4483-9699-20D33B35B871}">
          <p14:sldIdLst>
            <p14:sldId id="324"/>
            <p14:sldId id="814"/>
            <p14:sldId id="718"/>
          </p14:sldIdLst>
        </p14:section>
        <p14:section name="PAUSE" id="{1B681C45-8921-4876-91DD-37FE20D1202C}">
          <p14:sldIdLst>
            <p14:sldId id="354"/>
          </p14:sldIdLst>
        </p14:section>
        <p14:section name="200 Jahre Fotografie" id="{F0D9B8D4-6C1F-48E8-892C-F8EA4C856846}">
          <p14:sldIdLst>
            <p14:sldId id="319"/>
            <p14:sldId id="710"/>
            <p14:sldId id="819"/>
            <p14:sldId id="820"/>
            <p14:sldId id="821"/>
            <p14:sldId id="822"/>
            <p14:sldId id="823"/>
            <p14:sldId id="824"/>
            <p14:sldId id="825"/>
            <p14:sldId id="826"/>
            <p14:sldId id="827"/>
            <p14:sldId id="828"/>
          </p14:sldIdLst>
        </p14:section>
        <p14:section name="Lügner" id="{B3105E7C-E33C-4A51-8531-36FE8316BC05}">
          <p14:sldIdLst>
            <p14:sldId id="340"/>
            <p14:sldId id="626"/>
            <p14:sldId id="836"/>
            <p14:sldId id="837"/>
            <p14:sldId id="838"/>
            <p14:sldId id="839"/>
            <p14:sldId id="840"/>
            <p14:sldId id="843"/>
          </p14:sldIdLst>
        </p14:section>
        <p14:section name="&lt;leer&gt;" id="{57B810D0-6D03-404A-87AE-06D53919D7FB}">
          <p14:sldIdLst>
            <p14:sldId id="743"/>
            <p14:sldId id="744"/>
          </p14:sldIdLst>
        </p14:section>
        <p14:section name="Kurznachrichten" id="{30F54FD5-3C0E-4E3B-A9E8-EC51F037ADED}">
          <p14:sldIdLst>
            <p14:sldId id="346"/>
            <p14:sldId id="796"/>
            <p14:sldId id="732"/>
            <p14:sldId id="798"/>
            <p14:sldId id="799"/>
            <p14:sldId id="813"/>
            <p14:sldId id="639"/>
            <p14:sldId id="600"/>
            <p14:sldId id="800"/>
            <p14:sldId id="801"/>
            <p14:sldId id="803"/>
            <p14:sldId id="806"/>
            <p14:sldId id="802"/>
            <p14:sldId id="811"/>
            <p14:sldId id="812"/>
            <p14:sldId id="805"/>
            <p14:sldId id="809"/>
            <p14:sldId id="804"/>
            <p14:sldId id="808"/>
            <p14:sldId id="807"/>
            <p14:sldId id="810"/>
          </p14:sldIdLst>
        </p14:section>
        <p14:section name="Quellen" id="{D41EE365-16F0-4F78-A09E-FC1F53C07E53}">
          <p14:sldIdLst>
            <p14:sldId id="312"/>
            <p14:sldId id="332"/>
          </p14:sldIdLst>
        </p14:section>
        <p14:section name="Hausmeisterliches" id="{304CD7B7-5C7A-491C-AB81-2C81378AD7E7}">
          <p14:sldIdLst>
            <p14:sldId id="841"/>
            <p14:sldId id="407"/>
            <p14:sldId id="672"/>
            <p14:sldId id="741"/>
            <p14:sldId id="5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FFFF"/>
    <a:srgbClr val="D74839"/>
    <a:srgbClr val="99CCFF"/>
    <a:srgbClr val="B0A72F"/>
    <a:srgbClr val="D2B478"/>
    <a:srgbClr val="C2C0B4"/>
    <a:srgbClr val="3F96E5"/>
    <a:srgbClr val="EDDFC6"/>
    <a:srgbClr val="CBCB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3" autoAdjust="0"/>
    <p:restoredTop sz="97156" autoAdjust="0"/>
  </p:normalViewPr>
  <p:slideViewPr>
    <p:cSldViewPr snapToGrid="0">
      <p:cViewPr varScale="1">
        <p:scale>
          <a:sx n="116" d="100"/>
          <a:sy n="116" d="100"/>
        </p:scale>
        <p:origin x="101" y="55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51C31-A0E0-41BB-A952-CED504C0FD2A}" type="datetimeFigureOut">
              <a:rPr lang="de-CH" smtClean="0"/>
              <a:t>17.10.2026</a:t>
            </a:fld>
            <a:endParaRPr lang="de-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DE8BD-C77B-44CD-AD6A-748213750AF2}" type="slidenum">
              <a:rPr lang="de-CH" smtClean="0"/>
              <a:t>‹#›</a:t>
            </a:fld>
            <a:endParaRPr lang="de-CH"/>
          </a:p>
        </p:txBody>
      </p:sp>
    </p:spTree>
    <p:extLst>
      <p:ext uri="{BB962C8B-B14F-4D97-AF65-F5344CB8AC3E}">
        <p14:creationId xmlns:p14="http://schemas.microsoft.com/office/powerpoint/2010/main" val="13799320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28FDE8BD-C77B-44CD-AD6A-748213750AF2}" type="slidenum">
              <a:rPr lang="de-CH" smtClean="0"/>
              <a:t>10</a:t>
            </a:fld>
            <a:endParaRPr lang="de-CH"/>
          </a:p>
        </p:txBody>
      </p:sp>
    </p:spTree>
    <p:extLst>
      <p:ext uri="{BB962C8B-B14F-4D97-AF65-F5344CB8AC3E}">
        <p14:creationId xmlns:p14="http://schemas.microsoft.com/office/powerpoint/2010/main" val="145095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28FDE8BD-C77B-44CD-AD6A-748213750AF2}" type="slidenum">
              <a:rPr lang="de-CH" smtClean="0"/>
              <a:t>16</a:t>
            </a:fld>
            <a:endParaRPr lang="de-CH"/>
          </a:p>
        </p:txBody>
      </p:sp>
    </p:spTree>
    <p:extLst>
      <p:ext uri="{BB962C8B-B14F-4D97-AF65-F5344CB8AC3E}">
        <p14:creationId xmlns:p14="http://schemas.microsoft.com/office/powerpoint/2010/main" val="3286251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28FDE8BD-C77B-44CD-AD6A-748213750AF2}" type="slidenum">
              <a:rPr lang="de-CH" smtClean="0"/>
              <a:t>24</a:t>
            </a:fld>
            <a:endParaRPr lang="de-CH"/>
          </a:p>
        </p:txBody>
      </p:sp>
    </p:spTree>
    <p:extLst>
      <p:ext uri="{BB962C8B-B14F-4D97-AF65-F5344CB8AC3E}">
        <p14:creationId xmlns:p14="http://schemas.microsoft.com/office/powerpoint/2010/main" val="2448916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28FDE8BD-C77B-44CD-AD6A-748213750AF2}" type="slidenum">
              <a:rPr lang="de-CH" smtClean="0"/>
              <a:t>36</a:t>
            </a:fld>
            <a:endParaRPr lang="de-CH"/>
          </a:p>
        </p:txBody>
      </p:sp>
    </p:spTree>
    <p:extLst>
      <p:ext uri="{BB962C8B-B14F-4D97-AF65-F5344CB8AC3E}">
        <p14:creationId xmlns:p14="http://schemas.microsoft.com/office/powerpoint/2010/main" val="1534585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8696D-234E-17B3-F04D-535D15291C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791D8-1743-3010-A7E9-64A433E967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B5CC94-DE14-62C6-4214-41E456974538}"/>
              </a:ext>
            </a:extLst>
          </p:cNvPr>
          <p:cNvSpPr>
            <a:spLocks noGrp="1"/>
          </p:cNvSpPr>
          <p:nvPr>
            <p:ph type="body" idx="1"/>
          </p:nvPr>
        </p:nvSpPr>
        <p:spPr/>
        <p:txBody>
          <a:bodyPr/>
          <a:lstStyle/>
          <a:p>
            <a:endParaRPr lang="de-CH" dirty="0"/>
          </a:p>
        </p:txBody>
      </p:sp>
      <p:sp>
        <p:nvSpPr>
          <p:cNvPr id="4" name="Slide Number Placeholder 3">
            <a:extLst>
              <a:ext uri="{FF2B5EF4-FFF2-40B4-BE49-F238E27FC236}">
                <a16:creationId xmlns:a16="http://schemas.microsoft.com/office/drawing/2014/main" id="{DCE87721-9156-D6CE-075D-B74AC7E4B3FD}"/>
              </a:ext>
            </a:extLst>
          </p:cNvPr>
          <p:cNvSpPr>
            <a:spLocks noGrp="1"/>
          </p:cNvSpPr>
          <p:nvPr>
            <p:ph type="sldNum" sz="quarter" idx="5"/>
          </p:nvPr>
        </p:nvSpPr>
        <p:spPr/>
        <p:txBody>
          <a:bodyPr/>
          <a:lstStyle/>
          <a:p>
            <a:fld id="{28FDE8BD-C77B-44CD-AD6A-748213750AF2}" type="slidenum">
              <a:rPr lang="de-CH" smtClean="0"/>
              <a:t>44</a:t>
            </a:fld>
            <a:endParaRPr lang="de-CH"/>
          </a:p>
        </p:txBody>
      </p:sp>
    </p:spTree>
    <p:extLst>
      <p:ext uri="{BB962C8B-B14F-4D97-AF65-F5344CB8AC3E}">
        <p14:creationId xmlns:p14="http://schemas.microsoft.com/office/powerpoint/2010/main" val="3152993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dirty="0"/>
          </a:p>
        </p:txBody>
      </p:sp>
      <p:sp>
        <p:nvSpPr>
          <p:cNvPr id="4" name="Slide Number Placeholder 3"/>
          <p:cNvSpPr>
            <a:spLocks noGrp="1"/>
          </p:cNvSpPr>
          <p:nvPr>
            <p:ph type="sldNum" sz="quarter" idx="5"/>
          </p:nvPr>
        </p:nvSpPr>
        <p:spPr/>
        <p:txBody>
          <a:bodyPr/>
          <a:lstStyle/>
          <a:p>
            <a:fld id="{28FDE8BD-C77B-44CD-AD6A-748213750AF2}" type="slidenum">
              <a:rPr lang="de-CH" smtClean="0"/>
              <a:t>46</a:t>
            </a:fld>
            <a:endParaRPr lang="de-CH"/>
          </a:p>
        </p:txBody>
      </p:sp>
    </p:spTree>
    <p:extLst>
      <p:ext uri="{BB962C8B-B14F-4D97-AF65-F5344CB8AC3E}">
        <p14:creationId xmlns:p14="http://schemas.microsoft.com/office/powerpoint/2010/main" val="2619445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32C74-82F4-2A29-889B-EF23CEE6AA4F}"/>
              </a:ext>
            </a:extLst>
          </p:cNvPr>
          <p:cNvSpPr>
            <a:spLocks noGrp="1"/>
          </p:cNvSpPr>
          <p:nvPr>
            <p:ph type="ctrTitle"/>
          </p:nvPr>
        </p:nvSpPr>
        <p:spPr>
          <a:xfrm>
            <a:off x="1066801" y="1122363"/>
            <a:ext cx="6211185" cy="2305246"/>
          </a:xfrm>
        </p:spPr>
        <p:txBody>
          <a:bodyPr anchor="b">
            <a:normAutofit/>
          </a:bodyPr>
          <a:lstStyle>
            <a:lvl1pPr algn="l">
              <a:lnSpc>
                <a:spcPct val="100000"/>
              </a:lnSpc>
              <a:defRPr sz="3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4ACADD6-278F-604C-8A38-BBBAFC6754E8}"/>
              </a:ext>
            </a:extLst>
          </p:cNvPr>
          <p:cNvSpPr>
            <a:spLocks noGrp="1"/>
          </p:cNvSpPr>
          <p:nvPr>
            <p:ph type="subTitle" idx="1"/>
          </p:nvPr>
        </p:nvSpPr>
        <p:spPr>
          <a:xfrm>
            <a:off x="1066802" y="3549048"/>
            <a:ext cx="5029198" cy="1956278"/>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a:extLst>
              <a:ext uri="{FF2B5EF4-FFF2-40B4-BE49-F238E27FC236}">
                <a16:creationId xmlns:a16="http://schemas.microsoft.com/office/drawing/2014/main" id="{80DAA7B3-5D3B-D493-8F6F-1FEBB8576D62}"/>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269509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4769-9A55-AF9B-4CE4-DFA07E711CF6}"/>
              </a:ext>
            </a:extLst>
          </p:cNvPr>
          <p:cNvSpPr>
            <a:spLocks noGrp="1"/>
          </p:cNvSpPr>
          <p:nvPr>
            <p:ph type="title"/>
          </p:nvPr>
        </p:nvSpPr>
        <p:spPr/>
        <p:txBody>
          <a:bodyPr/>
          <a:lstStyle/>
          <a:p>
            <a:r>
              <a:rPr lang="de-CH" noProof="0"/>
              <a:t>Click </a:t>
            </a:r>
            <a:r>
              <a:rPr lang="de-CH" noProof="0" dirty="0" err="1"/>
              <a:t>to</a:t>
            </a:r>
            <a:r>
              <a:rPr lang="de-CH" noProof="0" dirty="0"/>
              <a:t> </a:t>
            </a:r>
            <a:r>
              <a:rPr lang="de-CH" noProof="0" dirty="0" err="1"/>
              <a:t>edit</a:t>
            </a:r>
            <a:r>
              <a:rPr lang="de-CH" noProof="0" dirty="0"/>
              <a:t> Master title style</a:t>
            </a:r>
          </a:p>
        </p:txBody>
      </p:sp>
      <p:sp>
        <p:nvSpPr>
          <p:cNvPr id="3" name="Content Placeholder 2">
            <a:extLst>
              <a:ext uri="{FF2B5EF4-FFF2-40B4-BE49-F238E27FC236}">
                <a16:creationId xmlns:a16="http://schemas.microsoft.com/office/drawing/2014/main" id="{8CE45D9E-DBB4-B890-88D5-B4C03599EC07}"/>
              </a:ext>
            </a:extLst>
          </p:cNvPr>
          <p:cNvSpPr>
            <a:spLocks noGrp="1"/>
          </p:cNvSpPr>
          <p:nvPr>
            <p:ph idx="1"/>
          </p:nvPr>
        </p:nvSpPr>
        <p:spPr/>
        <p:txBody>
          <a:bodyPr>
            <a:no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CH" noProof="0" dirty="0"/>
              <a:t>Click to </a:t>
            </a:r>
            <a:r>
              <a:rPr lang="de-CH" noProof="0" dirty="0" err="1"/>
              <a:t>edit</a:t>
            </a:r>
            <a:r>
              <a:rPr lang="de-CH" noProof="0" dirty="0"/>
              <a:t> Master </a:t>
            </a:r>
            <a:r>
              <a:rPr lang="de-CH" noProof="0" dirty="0" err="1"/>
              <a:t>text</a:t>
            </a:r>
            <a:r>
              <a:rPr lang="de-CH" noProof="0" dirty="0"/>
              <a:t> </a:t>
            </a:r>
            <a:r>
              <a:rPr lang="de-CH" noProof="0" dirty="0" err="1"/>
              <a:t>styles</a:t>
            </a:r>
            <a:endParaRPr lang="de-CH" noProof="0" dirty="0"/>
          </a:p>
          <a:p>
            <a:pPr lvl="1"/>
            <a:r>
              <a:rPr lang="de-CH" noProof="0" dirty="0"/>
              <a:t>Second </a:t>
            </a:r>
            <a:r>
              <a:rPr lang="de-CH" noProof="0" dirty="0" err="1"/>
              <a:t>level</a:t>
            </a:r>
            <a:endParaRPr lang="de-CH" noProof="0" dirty="0"/>
          </a:p>
          <a:p>
            <a:pPr lvl="2"/>
            <a:r>
              <a:rPr lang="de-CH" noProof="0" dirty="0"/>
              <a:t>Third </a:t>
            </a:r>
            <a:r>
              <a:rPr lang="de-CH" noProof="0" dirty="0" err="1"/>
              <a:t>level</a:t>
            </a:r>
            <a:endParaRPr lang="de-CH" noProof="0" dirty="0"/>
          </a:p>
          <a:p>
            <a:pPr lvl="3"/>
            <a:r>
              <a:rPr lang="de-CH" noProof="0" dirty="0" err="1"/>
              <a:t>Fourth</a:t>
            </a:r>
            <a:r>
              <a:rPr lang="de-CH" noProof="0" dirty="0"/>
              <a:t> </a:t>
            </a:r>
            <a:r>
              <a:rPr lang="de-CH" noProof="0" dirty="0" err="1"/>
              <a:t>level</a:t>
            </a:r>
            <a:endParaRPr lang="de-CH" noProof="0" dirty="0"/>
          </a:p>
          <a:p>
            <a:pPr lvl="4"/>
            <a:r>
              <a:rPr lang="de-CH" noProof="0" dirty="0" err="1"/>
              <a:t>Fifth</a:t>
            </a:r>
            <a:r>
              <a:rPr lang="de-CH" noProof="0" dirty="0"/>
              <a:t> </a:t>
            </a:r>
            <a:r>
              <a:rPr lang="de-CH" noProof="0" dirty="0" err="1"/>
              <a:t>level</a:t>
            </a:r>
            <a:endParaRPr lang="de-CH" noProof="0" dirty="0"/>
          </a:p>
        </p:txBody>
      </p:sp>
      <p:sp>
        <p:nvSpPr>
          <p:cNvPr id="9" name="Slide Number Placeholder 8">
            <a:extLst>
              <a:ext uri="{FF2B5EF4-FFF2-40B4-BE49-F238E27FC236}">
                <a16:creationId xmlns:a16="http://schemas.microsoft.com/office/drawing/2014/main" id="{D85B159A-FA13-9DE0-39D3-E56BCC1D41C6}"/>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29740405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3410AE4-7FC7-589E-B6D3-0DA7B5FC5CE3}"/>
              </a:ext>
            </a:extLst>
          </p:cNvPr>
          <p:cNvSpPr/>
          <p:nvPr/>
        </p:nvSpPr>
        <p:spPr>
          <a:xfrm flipH="1" flipV="1">
            <a:off x="0" y="0"/>
            <a:ext cx="2923855" cy="1479128"/>
          </a:xfrm>
          <a:custGeom>
            <a:avLst/>
            <a:gdLst>
              <a:gd name="connsiteX0" fmla="*/ 2923855 w 2923855"/>
              <a:gd name="connsiteY0" fmla="*/ 1479128 h 1479128"/>
              <a:gd name="connsiteX1" fmla="*/ 0 w 2923855"/>
              <a:gd name="connsiteY1" fmla="*/ 1479128 h 1479128"/>
              <a:gd name="connsiteX2" fmla="*/ 1368245 w 2923855"/>
              <a:gd name="connsiteY2" fmla="*/ 405504 h 1479128"/>
              <a:gd name="connsiteX3" fmla="*/ 1410727 w 2923855"/>
              <a:gd name="connsiteY3" fmla="*/ 373857 h 1479128"/>
              <a:gd name="connsiteX4" fmla="*/ 2503486 w 2923855"/>
              <a:gd name="connsiteY4" fmla="*/ 1756 h 1479128"/>
              <a:gd name="connsiteX5" fmla="*/ 2622568 w 2923855"/>
              <a:gd name="connsiteY5" fmla="*/ 284 h 1479128"/>
              <a:gd name="connsiteX6" fmla="*/ 2785835 w 2923855"/>
              <a:gd name="connsiteY6" fmla="*/ 9494 h 1479128"/>
              <a:gd name="connsiteX7" fmla="*/ 2923855 w 2923855"/>
              <a:gd name="connsiteY7" fmla="*/ 28352 h 1479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23855" h="1479128">
                <a:moveTo>
                  <a:pt x="2923855" y="1479128"/>
                </a:moveTo>
                <a:lnTo>
                  <a:pt x="0" y="1479128"/>
                </a:lnTo>
                <a:lnTo>
                  <a:pt x="1368245" y="405504"/>
                </a:lnTo>
                <a:lnTo>
                  <a:pt x="1410727" y="373857"/>
                </a:lnTo>
                <a:cubicBezTo>
                  <a:pt x="1742357" y="139664"/>
                  <a:pt x="2122368" y="17528"/>
                  <a:pt x="2503486" y="1756"/>
                </a:cubicBezTo>
                <a:cubicBezTo>
                  <a:pt x="2543187" y="114"/>
                  <a:pt x="2582898" y="-375"/>
                  <a:pt x="2622568" y="284"/>
                </a:cubicBezTo>
                <a:cubicBezTo>
                  <a:pt x="2677115" y="1190"/>
                  <a:pt x="2731584" y="4266"/>
                  <a:pt x="2785835" y="9494"/>
                </a:cubicBezTo>
                <a:lnTo>
                  <a:pt x="2923855" y="28352"/>
                </a:lnTo>
                <a:close/>
              </a:path>
            </a:pathLst>
          </a:custGeom>
          <a:gradFill>
            <a:gsLst>
              <a:gs pos="33000">
                <a:schemeClr val="bg2"/>
              </a:gs>
              <a:gs pos="100000">
                <a:srgbClr val="92D05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B381CBD-08D9-3C9A-7620-24F2D6404893}"/>
              </a:ext>
            </a:extLst>
          </p:cNvPr>
          <p:cNvSpPr>
            <a:spLocks noGrp="1"/>
          </p:cNvSpPr>
          <p:nvPr>
            <p:ph type="title"/>
          </p:nvPr>
        </p:nvSpPr>
        <p:spPr>
          <a:xfrm>
            <a:off x="1066800" y="1709738"/>
            <a:ext cx="6455434" cy="2981274"/>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ED5AE2B-1716-CEEC-73F8-E81F59192562}"/>
              </a:ext>
            </a:extLst>
          </p:cNvPr>
          <p:cNvSpPr>
            <a:spLocks noGrp="1"/>
          </p:cNvSpPr>
          <p:nvPr>
            <p:ph type="body" idx="1"/>
          </p:nvPr>
        </p:nvSpPr>
        <p:spPr>
          <a:xfrm>
            <a:off x="1066800" y="4759252"/>
            <a:ext cx="5397260" cy="955748"/>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0EDCEDA8-9746-60E2-22D5-CC2F7996F9AB}"/>
              </a:ext>
            </a:extLst>
          </p:cNvPr>
          <p:cNvSpPr>
            <a:spLocks noGrp="1"/>
          </p:cNvSpPr>
          <p:nvPr>
            <p:ph type="dt" sz="half" idx="10"/>
          </p:nvPr>
        </p:nvSpPr>
        <p:spPr>
          <a:xfrm rot="5400000">
            <a:off x="10469432" y="4804672"/>
            <a:ext cx="2653508" cy="365125"/>
          </a:xfrm>
          <a:prstGeom prst="rect">
            <a:avLst/>
          </a:prstGeom>
        </p:spPr>
        <p:txBody>
          <a:bodyPr/>
          <a:lstStyle/>
          <a:p>
            <a:fld id="{D6D27117-960A-4425-9034-E4701464B4F3}" type="datetime1">
              <a:rPr lang="en-US" smtClean="0"/>
              <a:t>10/17/2026</a:t>
            </a:fld>
            <a:endParaRPr lang="en-US"/>
          </a:p>
        </p:txBody>
      </p:sp>
      <p:sp>
        <p:nvSpPr>
          <p:cNvPr id="9" name="Footer Placeholder 8">
            <a:extLst>
              <a:ext uri="{FF2B5EF4-FFF2-40B4-BE49-F238E27FC236}">
                <a16:creationId xmlns:a16="http://schemas.microsoft.com/office/drawing/2014/main" id="{20C1468B-0B78-6F06-9898-52A5D5A5182B}"/>
              </a:ext>
            </a:extLst>
          </p:cNvPr>
          <p:cNvSpPr>
            <a:spLocks noGrp="1"/>
          </p:cNvSpPr>
          <p:nvPr>
            <p:ph type="ftr" sz="quarter" idx="11"/>
          </p:nvPr>
        </p:nvSpPr>
        <p:spPr>
          <a:xfrm>
            <a:off x="8627802" y="6390008"/>
            <a:ext cx="2885686" cy="365125"/>
          </a:xfrm>
          <a:prstGeom prst="rect">
            <a:avLst/>
          </a:prstGeom>
        </p:spPr>
        <p:txBody>
          <a:bodyPr/>
          <a:lstStyle/>
          <a:p>
            <a:r>
              <a:rPr lang="en-US"/>
              <a:t>KoMi Event – Künstliche Intelligenz</a:t>
            </a:r>
            <a:endParaRPr lang="en-US" dirty="0"/>
          </a:p>
        </p:txBody>
      </p:sp>
      <p:sp>
        <p:nvSpPr>
          <p:cNvPr id="11" name="Slide Number Placeholder 10">
            <a:extLst>
              <a:ext uri="{FF2B5EF4-FFF2-40B4-BE49-F238E27FC236}">
                <a16:creationId xmlns:a16="http://schemas.microsoft.com/office/drawing/2014/main" id="{16BF6AA8-D431-58D7-6FFA-B45F219F1B61}"/>
              </a:ext>
            </a:extLst>
          </p:cNvPr>
          <p:cNvSpPr>
            <a:spLocks noGrp="1"/>
          </p:cNvSpPr>
          <p:nvPr>
            <p:ph type="sldNum" sz="quarter" idx="12"/>
          </p:nvPr>
        </p:nvSpPr>
        <p:spPr/>
        <p:txBody>
          <a:bodyPr/>
          <a:lstStyle/>
          <a:p>
            <a:fld id="{5A33CB2A-1702-4C1D-9CC4-8D472D39F19E}" type="slidenum">
              <a:rPr lang="en-US" smtClean="0"/>
              <a:t>‹#›</a:t>
            </a:fld>
            <a:endParaRPr lang="en-US"/>
          </a:p>
        </p:txBody>
      </p:sp>
      <p:sp>
        <p:nvSpPr>
          <p:cNvPr id="12" name="Freeform: Shape 11">
            <a:extLst>
              <a:ext uri="{FF2B5EF4-FFF2-40B4-BE49-F238E27FC236}">
                <a16:creationId xmlns:a16="http://schemas.microsoft.com/office/drawing/2014/main" id="{28FD5A35-F08B-B931-1328-643245FAE3D6}"/>
              </a:ext>
              <a:ext uri="{C183D7F6-B498-43B3-948B-1728B52AA6E4}">
                <adec:decorative xmlns:adec="http://schemas.microsoft.com/office/drawing/2017/decorative" val="1"/>
              </a:ext>
            </a:extLst>
          </p:cNvPr>
          <p:cNvSpPr/>
          <p:nvPr userDrawn="1"/>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31919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84D0-7460-7B08-F1EE-96EABE40212A}"/>
              </a:ext>
            </a:extLst>
          </p:cNvPr>
          <p:cNvSpPr>
            <a:spLocks noGrp="1"/>
          </p:cNvSpPr>
          <p:nvPr>
            <p:ph type="title"/>
          </p:nvPr>
        </p:nvSpPr>
        <p:spPr>
          <a:xfrm>
            <a:off x="528761" y="369737"/>
            <a:ext cx="11143753" cy="53671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80B7F9-8ECB-7079-A11E-51D3903E2B1A}"/>
              </a:ext>
            </a:extLst>
          </p:cNvPr>
          <p:cNvSpPr>
            <a:spLocks noGrp="1"/>
          </p:cNvSpPr>
          <p:nvPr>
            <p:ph sz="half" idx="1"/>
          </p:nvPr>
        </p:nvSpPr>
        <p:spPr>
          <a:xfrm>
            <a:off x="528762" y="1089329"/>
            <a:ext cx="5347519" cy="52246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4E97161-CAF5-CA48-D814-7ACD43AB99E1}"/>
              </a:ext>
            </a:extLst>
          </p:cNvPr>
          <p:cNvSpPr>
            <a:spLocks noGrp="1"/>
          </p:cNvSpPr>
          <p:nvPr>
            <p:ph sz="half" idx="2"/>
          </p:nvPr>
        </p:nvSpPr>
        <p:spPr>
          <a:xfrm>
            <a:off x="6349794" y="1089329"/>
            <a:ext cx="5322719" cy="52246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4A03565A-AFD4-AF78-18C3-7355F2DF8E5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3706355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115A1BF-7BB3-F2E7-B6A6-AC8DA7192FDB}"/>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785871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E1AA52-60F3-40F2-673B-5848F4253FF0}"/>
              </a:ext>
            </a:extLst>
          </p:cNvPr>
          <p:cNvSpPr>
            <a:spLocks noGrp="1"/>
          </p:cNvSpPr>
          <p:nvPr>
            <p:ph idx="1"/>
          </p:nvPr>
        </p:nvSpPr>
        <p:spPr>
          <a:xfrm>
            <a:off x="5183188" y="1085353"/>
            <a:ext cx="5980112" cy="5228636"/>
          </a:xfrm>
        </p:spPr>
        <p:txBody>
          <a:bodyPr>
            <a:normAutofit/>
          </a:bodyPr>
          <a:lstStyle>
            <a:lvl1pPr>
              <a:defRPr sz="18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0167E8-C561-5A72-AED3-442F66DDEE31}"/>
              </a:ext>
            </a:extLst>
          </p:cNvPr>
          <p:cNvSpPr>
            <a:spLocks noGrp="1"/>
          </p:cNvSpPr>
          <p:nvPr>
            <p:ph type="body" sz="half" idx="2"/>
          </p:nvPr>
        </p:nvSpPr>
        <p:spPr>
          <a:xfrm>
            <a:off x="520810" y="1085353"/>
            <a:ext cx="4251215" cy="5228636"/>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1" name="Title 10">
            <a:extLst>
              <a:ext uri="{FF2B5EF4-FFF2-40B4-BE49-F238E27FC236}">
                <a16:creationId xmlns:a16="http://schemas.microsoft.com/office/drawing/2014/main" id="{10F67DA6-2A73-D253-E6D4-0F844DE15967}"/>
              </a:ext>
            </a:extLst>
          </p:cNvPr>
          <p:cNvSpPr>
            <a:spLocks noGrp="1"/>
          </p:cNvSpPr>
          <p:nvPr>
            <p:ph type="title"/>
          </p:nvPr>
        </p:nvSpPr>
        <p:spPr/>
        <p:txBody>
          <a:bodyPr/>
          <a:lstStyle/>
          <a:p>
            <a:r>
              <a:rPr lang="en-US"/>
              <a:t>Click to edit Master title style</a:t>
            </a:r>
            <a:endParaRPr lang="de-CH"/>
          </a:p>
        </p:txBody>
      </p:sp>
      <p:sp>
        <p:nvSpPr>
          <p:cNvPr id="20" name="Slide Number Placeholder 19">
            <a:extLst>
              <a:ext uri="{FF2B5EF4-FFF2-40B4-BE49-F238E27FC236}">
                <a16:creationId xmlns:a16="http://schemas.microsoft.com/office/drawing/2014/main" id="{DFD119BC-E653-87F5-D8FB-05114C8568DD}"/>
              </a:ext>
            </a:extLst>
          </p:cNvPr>
          <p:cNvSpPr>
            <a:spLocks noGrp="1"/>
          </p:cNvSpPr>
          <p:nvPr>
            <p:ph type="sldNum" sz="quarter" idx="12"/>
          </p:nvPr>
        </p:nvSpPr>
        <p:spPr/>
        <p:txBody>
          <a:bodyPr/>
          <a:lstStyle/>
          <a:p>
            <a:fld id="{5A33CB2A-1702-4C1D-9CC4-8D472D39F19E}" type="slidenum">
              <a:rPr lang="en-US" smtClean="0"/>
              <a:t>‹#›</a:t>
            </a:fld>
            <a:endParaRPr lang="en-US"/>
          </a:p>
        </p:txBody>
      </p:sp>
    </p:spTree>
    <p:extLst>
      <p:ext uri="{BB962C8B-B14F-4D97-AF65-F5344CB8AC3E}">
        <p14:creationId xmlns:p14="http://schemas.microsoft.com/office/powerpoint/2010/main" val="177304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F4A25-A386-9574-775C-E5E5F9FC352A}"/>
              </a:ext>
            </a:extLst>
          </p:cNvPr>
          <p:cNvSpPr>
            <a:spLocks noGrp="1"/>
          </p:cNvSpPr>
          <p:nvPr>
            <p:ph type="title"/>
          </p:nvPr>
        </p:nvSpPr>
        <p:spPr>
          <a:xfrm>
            <a:off x="520810" y="369737"/>
            <a:ext cx="11163632" cy="540687"/>
          </a:xfrm>
          <a:prstGeom prst="rect">
            <a:avLst/>
          </a:prstGeom>
        </p:spPr>
        <p:txBody>
          <a:bodyPr vert="horz" lIns="91440" tIns="45720" rIns="91440" bIns="45720" rtlCol="0" anchor="t">
            <a:noAutofit/>
          </a:bodyPr>
          <a:lstStyle/>
          <a:p>
            <a:r>
              <a:rPr lang="de-CH" noProof="0" dirty="0"/>
              <a:t>Click </a:t>
            </a:r>
            <a:r>
              <a:rPr lang="de-CH" noProof="0" dirty="0" err="1"/>
              <a:t>to</a:t>
            </a:r>
            <a:r>
              <a:rPr lang="de-CH" noProof="0" dirty="0"/>
              <a:t> </a:t>
            </a:r>
            <a:r>
              <a:rPr lang="de-CH" noProof="0" dirty="0" err="1"/>
              <a:t>edit</a:t>
            </a:r>
            <a:r>
              <a:rPr lang="de-CH" noProof="0" dirty="0"/>
              <a:t> Master title style</a:t>
            </a:r>
          </a:p>
        </p:txBody>
      </p:sp>
      <p:sp>
        <p:nvSpPr>
          <p:cNvPr id="3" name="Text Placeholder 2">
            <a:extLst>
              <a:ext uri="{FF2B5EF4-FFF2-40B4-BE49-F238E27FC236}">
                <a16:creationId xmlns:a16="http://schemas.microsoft.com/office/drawing/2014/main" id="{C4F7885F-2B7B-74DB-9996-E0ACEBC9DB25}"/>
              </a:ext>
            </a:extLst>
          </p:cNvPr>
          <p:cNvSpPr>
            <a:spLocks noGrp="1"/>
          </p:cNvSpPr>
          <p:nvPr>
            <p:ph type="body" idx="1"/>
          </p:nvPr>
        </p:nvSpPr>
        <p:spPr>
          <a:xfrm>
            <a:off x="516098" y="1093305"/>
            <a:ext cx="11159803" cy="5220684"/>
          </a:xfrm>
          <a:prstGeom prst="rect">
            <a:avLst/>
          </a:prstGeom>
        </p:spPr>
        <p:txBody>
          <a:bodyPr vert="horz" lIns="91440" tIns="45720" rIns="91440" bIns="45720" rtlCol="0">
            <a:noAutofit/>
          </a:bodyPr>
          <a:lstStyle/>
          <a:p>
            <a:pPr lvl="0"/>
            <a:r>
              <a:rPr lang="de-CH" noProof="0" dirty="0"/>
              <a:t>Click </a:t>
            </a:r>
            <a:r>
              <a:rPr lang="de-CH" noProof="0" dirty="0" err="1"/>
              <a:t>to</a:t>
            </a:r>
            <a:r>
              <a:rPr lang="de-CH" noProof="0" dirty="0"/>
              <a:t> </a:t>
            </a:r>
            <a:r>
              <a:rPr lang="de-CH" noProof="0" dirty="0" err="1"/>
              <a:t>edit</a:t>
            </a:r>
            <a:r>
              <a:rPr lang="de-CH" noProof="0" dirty="0"/>
              <a:t> Master </a:t>
            </a:r>
            <a:r>
              <a:rPr lang="de-CH" noProof="0" dirty="0" err="1"/>
              <a:t>text</a:t>
            </a:r>
            <a:r>
              <a:rPr lang="de-CH" noProof="0" dirty="0"/>
              <a:t> </a:t>
            </a:r>
            <a:r>
              <a:rPr lang="de-CH" noProof="0" dirty="0" err="1"/>
              <a:t>styles</a:t>
            </a:r>
            <a:endParaRPr lang="de-CH" noProof="0" dirty="0"/>
          </a:p>
          <a:p>
            <a:pPr lvl="1"/>
            <a:r>
              <a:rPr lang="de-CH" noProof="0" dirty="0"/>
              <a:t>Second </a:t>
            </a:r>
            <a:r>
              <a:rPr lang="de-CH" noProof="0" dirty="0" err="1"/>
              <a:t>level</a:t>
            </a:r>
            <a:endParaRPr lang="de-CH" noProof="0" dirty="0"/>
          </a:p>
          <a:p>
            <a:pPr lvl="2"/>
            <a:r>
              <a:rPr lang="de-CH" noProof="0" dirty="0"/>
              <a:t>Third </a:t>
            </a:r>
            <a:r>
              <a:rPr lang="de-CH" noProof="0" dirty="0" err="1"/>
              <a:t>level</a:t>
            </a:r>
            <a:endParaRPr lang="de-CH" noProof="0" dirty="0"/>
          </a:p>
          <a:p>
            <a:pPr lvl="3"/>
            <a:r>
              <a:rPr lang="de-CH" noProof="0" dirty="0" err="1"/>
              <a:t>Fourth</a:t>
            </a:r>
            <a:r>
              <a:rPr lang="de-CH" noProof="0" dirty="0"/>
              <a:t> </a:t>
            </a:r>
            <a:r>
              <a:rPr lang="de-CH" noProof="0" dirty="0" err="1"/>
              <a:t>level</a:t>
            </a:r>
            <a:endParaRPr lang="de-CH" noProof="0" dirty="0"/>
          </a:p>
          <a:p>
            <a:pPr lvl="4"/>
            <a:r>
              <a:rPr lang="de-CH" noProof="0" dirty="0" err="1"/>
              <a:t>Fifth</a:t>
            </a:r>
            <a:r>
              <a:rPr lang="de-CH" noProof="0" dirty="0"/>
              <a:t> </a:t>
            </a:r>
            <a:r>
              <a:rPr lang="de-CH" noProof="0" dirty="0" err="1"/>
              <a:t>level</a:t>
            </a:r>
            <a:endParaRPr lang="de-CH" noProof="0" dirty="0"/>
          </a:p>
        </p:txBody>
      </p:sp>
      <p:sp>
        <p:nvSpPr>
          <p:cNvPr id="6" name="Slide Number Placeholder 5">
            <a:extLst>
              <a:ext uri="{FF2B5EF4-FFF2-40B4-BE49-F238E27FC236}">
                <a16:creationId xmlns:a16="http://schemas.microsoft.com/office/drawing/2014/main" id="{F96E04F0-DF9B-480B-CC46-BAE7A81FB7E6}"/>
              </a:ext>
            </a:extLst>
          </p:cNvPr>
          <p:cNvSpPr>
            <a:spLocks noGrp="1"/>
          </p:cNvSpPr>
          <p:nvPr>
            <p:ph type="sldNum" sz="quarter" idx="4"/>
          </p:nvPr>
        </p:nvSpPr>
        <p:spPr>
          <a:xfrm>
            <a:off x="11513488" y="6390008"/>
            <a:ext cx="473207" cy="365125"/>
          </a:xfrm>
          <a:prstGeom prst="rect">
            <a:avLst/>
          </a:prstGeom>
        </p:spPr>
        <p:txBody>
          <a:bodyPr vert="horz" lIns="91440" tIns="45720" rIns="91440" bIns="45720" rtlCol="0" anchor="ctr"/>
          <a:lstStyle>
            <a:lvl1pPr algn="r">
              <a:defRPr sz="1100" b="0">
                <a:solidFill>
                  <a:schemeClr val="tx1"/>
                </a:solidFill>
              </a:defRPr>
            </a:lvl1pPr>
          </a:lstStyle>
          <a:p>
            <a:fld id="{5A33CB2A-1702-4C1D-9CC4-8D472D39F19E}" type="slidenum">
              <a:rPr lang="en-US" smtClean="0"/>
              <a:pPr/>
              <a:t>‹#›</a:t>
            </a:fld>
            <a:endParaRPr lang="en-US" dirty="0"/>
          </a:p>
        </p:txBody>
      </p:sp>
      <p:pic>
        <p:nvPicPr>
          <p:cNvPr id="8" name="Picture 7" descr="A silhouette of a person and person&#10;&#10;Description automatically generated">
            <a:extLst>
              <a:ext uri="{FF2B5EF4-FFF2-40B4-BE49-F238E27FC236}">
                <a16:creationId xmlns:a16="http://schemas.microsoft.com/office/drawing/2014/main" id="{7AFEF34E-105A-33A1-9E8C-194422EE781A}"/>
              </a:ext>
            </a:extLst>
          </p:cNvPr>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11135802" y="0"/>
            <a:ext cx="1056198" cy="911206"/>
          </a:xfrm>
          <a:prstGeom prst="rect">
            <a:avLst/>
          </a:prstGeom>
        </p:spPr>
      </p:pic>
      <p:sp>
        <p:nvSpPr>
          <p:cNvPr id="9" name="TextBox 8">
            <a:extLst>
              <a:ext uri="{FF2B5EF4-FFF2-40B4-BE49-F238E27FC236}">
                <a16:creationId xmlns:a16="http://schemas.microsoft.com/office/drawing/2014/main" id="{2376B1B6-6E5B-A459-B03E-9B20CB46E043}"/>
              </a:ext>
            </a:extLst>
          </p:cNvPr>
          <p:cNvSpPr txBox="1"/>
          <p:nvPr userDrawn="1"/>
        </p:nvSpPr>
        <p:spPr>
          <a:xfrm>
            <a:off x="11169916" y="671434"/>
            <a:ext cx="1091966" cy="276999"/>
          </a:xfrm>
          <a:prstGeom prst="rect">
            <a:avLst/>
          </a:prstGeom>
          <a:noFill/>
        </p:spPr>
        <p:txBody>
          <a:bodyPr wrap="none" rtlCol="0">
            <a:spAutoFit/>
          </a:bodyPr>
          <a:lstStyle/>
          <a:p>
            <a:r>
              <a:rPr lang="en-US" sz="1200" b="1" dirty="0" err="1">
                <a:solidFill>
                  <a:srgbClr val="92D050"/>
                </a:solidFill>
              </a:rPr>
              <a:t>KoMi</a:t>
            </a:r>
            <a:r>
              <a:rPr lang="en-US" sz="1200" b="1" dirty="0">
                <a:solidFill>
                  <a:srgbClr val="92D050"/>
                </a:solidFill>
              </a:rPr>
              <a:t> Soirée</a:t>
            </a:r>
            <a:endParaRPr lang="de-CH" sz="1200" b="1" dirty="0">
              <a:solidFill>
                <a:srgbClr val="92D050"/>
              </a:solidFill>
            </a:endParaRPr>
          </a:p>
        </p:txBody>
      </p:sp>
    </p:spTree>
    <p:extLst>
      <p:ext uri="{BB962C8B-B14F-4D97-AF65-F5344CB8AC3E}">
        <p14:creationId xmlns:p14="http://schemas.microsoft.com/office/powerpoint/2010/main" val="204230615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88" r:id="rId5"/>
    <p:sldLayoutId id="2147483689" r:id="rId6"/>
  </p:sldLayoutIdLst>
  <p:hf hdr="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9" Type="http://schemas.openxmlformats.org/officeDocument/2006/relationships/image" Target="../media/image64.jpeg"/></Relationships>
</file>

<file path=ppt/slides/_rels/slide3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5" Type="http://schemas.openxmlformats.org/officeDocument/2006/relationships/image" Target="../media/image68.jpeg"/><Relationship Id="rId4" Type="http://schemas.openxmlformats.org/officeDocument/2006/relationships/image" Target="../media/image67.jpeg"/></Relationships>
</file>

<file path=ppt/slides/_rels/slide31.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gif"/><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3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4.jpe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8.jpeg"/></Relationships>
</file>

<file path=ppt/slides/_rels/slide4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4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9.png"/></Relationships>
</file>

<file path=ppt/slides/_rels/slide4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hyperlink" Target="https://heise.de/-11468279" TargetMode="External"/><Relationship Id="rId3" Type="http://schemas.openxmlformats.org/officeDocument/2006/relationships/hyperlink" Target="https://heise.de/-11445148" TargetMode="External"/><Relationship Id="rId7" Type="http://schemas.openxmlformats.org/officeDocument/2006/relationships/hyperlink" Target="https://heise.de/-11463928" TargetMode="External"/><Relationship Id="rId2" Type="http://schemas.openxmlformats.org/officeDocument/2006/relationships/hyperlink" Target="https://heise.de/-11443246" TargetMode="External"/><Relationship Id="rId1" Type="http://schemas.openxmlformats.org/officeDocument/2006/relationships/slideLayout" Target="../slideLayouts/slideLayout6.xml"/><Relationship Id="rId6" Type="http://schemas.openxmlformats.org/officeDocument/2006/relationships/hyperlink" Target="https://heise.de/-11464498" TargetMode="External"/><Relationship Id="rId11" Type="http://schemas.openxmlformats.org/officeDocument/2006/relationships/hyperlink" Target="https://heise.de/-11317258" TargetMode="External"/><Relationship Id="rId5" Type="http://schemas.openxmlformats.org/officeDocument/2006/relationships/hyperlink" Target="https://www.mentalfloss.com/food/beverages/pepsi-number-fever-promotion-failure-philippines" TargetMode="External"/><Relationship Id="rId10" Type="http://schemas.openxmlformats.org/officeDocument/2006/relationships/hyperlink" Target="https://www.reddit.com/r/interesting/comments/1ut9p3a/huaweis_ai_turned_a_plane_into_a_bird/" TargetMode="External"/><Relationship Id="rId4" Type="http://schemas.openxmlformats.org/officeDocument/2006/relationships/hyperlink" Target="https://www.heise.de/hintergrund/Zahlen-bitte-7-Millionen-Sammelpunkte-fuer-einen-Flieger-11409802.html" TargetMode="External"/><Relationship Id="rId9" Type="http://schemas.openxmlformats.org/officeDocument/2006/relationships/hyperlink" Target="https://heise.de/-11468441"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www.heise.de/news/Studie-Ablenkung-durch-Mobiltelefone-kann-zu-mehr-Hundekot-auf-Gehwegen-fuehren-11453524.html?seite=all" TargetMode="External"/><Relationship Id="rId7" Type="http://schemas.openxmlformats.org/officeDocument/2006/relationships/hyperlink" Target="https://www.nzz.ch/gesellschaft/glauben-sie-immer-noch-dass-die-wahrheit-siegt-falsch-gedacht-so-werden-auch-sie-zum-erfolgreichen-luegner-ld.10016596" TargetMode="External"/><Relationship Id="rId2" Type="http://schemas.openxmlformats.org/officeDocument/2006/relationships/hyperlink" Target="https://heise.de/-11460110" TargetMode="External"/><Relationship Id="rId1" Type="http://schemas.openxmlformats.org/officeDocument/2006/relationships/slideLayout" Target="../slideLayouts/slideLayout6.xml"/><Relationship Id="rId6" Type="http://schemas.openxmlformats.org/officeDocument/2006/relationships/hyperlink" Target="https://www.comedywildlifephoto.com/" TargetMode="External"/><Relationship Id="rId5" Type="http://schemas.openxmlformats.org/officeDocument/2006/relationships/hyperlink" Target="https://www.nzz.ch/wissenschaft/geschwollene-hoden-und-viergeteilter-penis-so-liebt-der-ameisenigel-ld.10018511" TargetMode="External"/><Relationship Id="rId4" Type="http://schemas.openxmlformats.org/officeDocument/2006/relationships/hyperlink" Target="https://www.nzz.ch/nzz-am-sonntag/report-und-debatte/historische-bilder-unbekannte-geschichten-hinter-denkwuerdigen-fotos-ld.1879296"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hyperlink" Target="mailto:michael@denzlein.ch"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6.xml"/><Relationship Id="rId5" Type="http://schemas.openxmlformats.org/officeDocument/2006/relationships/image" Target="../media/image126.jpeg"/><Relationship Id="rId4" Type="http://schemas.openxmlformats.org/officeDocument/2006/relationships/image" Target="../media/image125.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003B7-D567-27CB-A762-43C3F6D77E0F}"/>
              </a:ext>
            </a:extLst>
          </p:cNvPr>
          <p:cNvSpPr>
            <a:spLocks noGrp="1"/>
          </p:cNvSpPr>
          <p:nvPr>
            <p:ph type="title"/>
          </p:nvPr>
        </p:nvSpPr>
        <p:spPr/>
        <p:txBody>
          <a:bodyPr/>
          <a:lstStyle/>
          <a:p>
            <a:endParaRPr lang="de-CH" dirty="0"/>
          </a:p>
        </p:txBody>
      </p:sp>
      <p:sp>
        <p:nvSpPr>
          <p:cNvPr id="4" name="Slide Number Placeholder 3">
            <a:extLst>
              <a:ext uri="{FF2B5EF4-FFF2-40B4-BE49-F238E27FC236}">
                <a16:creationId xmlns:a16="http://schemas.microsoft.com/office/drawing/2014/main" id="{013F2B9A-54FA-0A40-3B38-E64C7D917936}"/>
              </a:ext>
            </a:extLst>
          </p:cNvPr>
          <p:cNvSpPr>
            <a:spLocks noGrp="1"/>
          </p:cNvSpPr>
          <p:nvPr>
            <p:ph type="sldNum" sz="quarter" idx="12"/>
          </p:nvPr>
        </p:nvSpPr>
        <p:spPr/>
        <p:txBody>
          <a:bodyPr/>
          <a:lstStyle/>
          <a:p>
            <a:fld id="{5A33CB2A-1702-4C1D-9CC4-8D472D39F19E}" type="slidenum">
              <a:rPr lang="en-US" smtClean="0"/>
              <a:t>1</a:t>
            </a:fld>
            <a:endParaRPr lang="en-US"/>
          </a:p>
        </p:txBody>
      </p:sp>
      <p:sp>
        <p:nvSpPr>
          <p:cNvPr id="5" name="Rectangle: Rounded Corners 4">
            <a:extLst>
              <a:ext uri="{FF2B5EF4-FFF2-40B4-BE49-F238E27FC236}">
                <a16:creationId xmlns:a16="http://schemas.microsoft.com/office/drawing/2014/main" id="{139D3DC7-1228-2F53-B2EA-7F50CA203B45}"/>
              </a:ext>
            </a:extLst>
          </p:cNvPr>
          <p:cNvSpPr/>
          <p:nvPr/>
        </p:nvSpPr>
        <p:spPr>
          <a:xfrm>
            <a:off x="3874688" y="1514351"/>
            <a:ext cx="4854872" cy="3874687"/>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spcBef>
                <a:spcPts val="1200"/>
              </a:spcBef>
            </a:pPr>
            <a:r>
              <a:rPr lang="de-CH" sz="2400" b="1" dirty="0">
                <a:solidFill>
                  <a:sysClr val="windowText" lastClr="000000"/>
                </a:solidFill>
              </a:rPr>
              <a:t>Empfehlung</a:t>
            </a:r>
          </a:p>
          <a:p>
            <a:pPr algn="ctr">
              <a:spcBef>
                <a:spcPts val="1200"/>
              </a:spcBef>
            </a:pPr>
            <a:r>
              <a:rPr lang="de-CH" sz="2400" dirty="0">
                <a:solidFill>
                  <a:sysClr val="windowText" lastClr="000000"/>
                </a:solidFill>
              </a:rPr>
              <a:t>Sieh’ Dir die Folien im Präsentations-Modus an!</a:t>
            </a:r>
          </a:p>
          <a:p>
            <a:pPr algn="ctr">
              <a:spcBef>
                <a:spcPts val="1200"/>
              </a:spcBef>
            </a:pPr>
            <a:r>
              <a:rPr lang="de-CH" sz="2400" dirty="0">
                <a:solidFill>
                  <a:sysClr val="windowText" lastClr="000000"/>
                </a:solidFill>
              </a:rPr>
              <a:t>Es gibt etliche Animationen und später auftauchende Elemente können andere überdecken.</a:t>
            </a:r>
          </a:p>
        </p:txBody>
      </p:sp>
    </p:spTree>
    <p:extLst>
      <p:ext uri="{BB962C8B-B14F-4D97-AF65-F5344CB8AC3E}">
        <p14:creationId xmlns:p14="http://schemas.microsoft.com/office/powerpoint/2010/main" val="1555050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D64A3-DF9A-C62E-824D-77E725A02827}"/>
              </a:ext>
            </a:extLst>
          </p:cNvPr>
          <p:cNvSpPr>
            <a:spLocks noGrp="1"/>
          </p:cNvSpPr>
          <p:nvPr>
            <p:ph type="ctrTitle"/>
          </p:nvPr>
        </p:nvSpPr>
        <p:spPr>
          <a:xfrm>
            <a:off x="4155707" y="148970"/>
            <a:ext cx="3797709" cy="676940"/>
          </a:xfrm>
        </p:spPr>
        <p:txBody>
          <a:bodyPr anchor="t"/>
          <a:lstStyle/>
          <a:p>
            <a:pPr algn="ctr"/>
            <a:r>
              <a:rPr lang="en-US" dirty="0" err="1"/>
              <a:t>Willkommen</a:t>
            </a:r>
            <a:r>
              <a:rPr lang="en-US" dirty="0"/>
              <a:t> </a:t>
            </a:r>
            <a:r>
              <a:rPr lang="en-US" dirty="0" err="1"/>
              <a:t>zur</a:t>
            </a:r>
            <a:r>
              <a:rPr lang="en-US" dirty="0"/>
              <a:t> </a:t>
            </a:r>
            <a:endParaRPr lang="de-CH" dirty="0"/>
          </a:p>
        </p:txBody>
      </p:sp>
      <p:sp>
        <p:nvSpPr>
          <p:cNvPr id="7" name="Rectangle 6">
            <a:extLst>
              <a:ext uri="{FF2B5EF4-FFF2-40B4-BE49-F238E27FC236}">
                <a16:creationId xmlns:a16="http://schemas.microsoft.com/office/drawing/2014/main" id="{2F06FFDB-047F-9FDF-4C0F-3167232BCE72}"/>
              </a:ext>
            </a:extLst>
          </p:cNvPr>
          <p:cNvSpPr/>
          <p:nvPr/>
        </p:nvSpPr>
        <p:spPr>
          <a:xfrm>
            <a:off x="10537723" y="0"/>
            <a:ext cx="1654277" cy="11223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8" name="Picture 7" descr="A silhouette of a person and person&#10;&#10;AI-generated content may be incorrect.">
            <a:extLst>
              <a:ext uri="{FF2B5EF4-FFF2-40B4-BE49-F238E27FC236}">
                <a16:creationId xmlns:a16="http://schemas.microsoft.com/office/drawing/2014/main" id="{C80CB2CD-2E23-624A-7E37-F55CEED27152}"/>
              </a:ext>
            </a:extLst>
          </p:cNvPr>
          <p:cNvPicPr>
            <a:picLocks noChangeAspect="1"/>
          </p:cNvPicPr>
          <p:nvPr/>
        </p:nvPicPr>
        <p:blipFill>
          <a:blip r:embed="rId2" cstate="email">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363381" y="207037"/>
            <a:ext cx="1001480" cy="864000"/>
          </a:xfrm>
          <a:prstGeom prst="rect">
            <a:avLst/>
          </a:prstGeom>
        </p:spPr>
      </p:pic>
      <p:sp>
        <p:nvSpPr>
          <p:cNvPr id="9" name="TextBox 8">
            <a:extLst>
              <a:ext uri="{FF2B5EF4-FFF2-40B4-BE49-F238E27FC236}">
                <a16:creationId xmlns:a16="http://schemas.microsoft.com/office/drawing/2014/main" id="{17FC2A30-EDBF-0E8A-416F-3AAEF3ADC013}"/>
              </a:ext>
            </a:extLst>
          </p:cNvPr>
          <p:cNvSpPr txBox="1"/>
          <p:nvPr/>
        </p:nvSpPr>
        <p:spPr>
          <a:xfrm>
            <a:off x="9987643" y="1054077"/>
            <a:ext cx="1880643" cy="830997"/>
          </a:xfrm>
          <a:prstGeom prst="rect">
            <a:avLst/>
          </a:prstGeom>
          <a:noFill/>
        </p:spPr>
        <p:txBody>
          <a:bodyPr wrap="none" rtlCol="0">
            <a:spAutoFit/>
          </a:bodyPr>
          <a:lstStyle/>
          <a:p>
            <a:r>
              <a:rPr lang="en-US" sz="2400" dirty="0" err="1">
                <a:latin typeface="Arial" panose="020B0604020202020204" pitchFamily="34" charset="0"/>
                <a:cs typeface="Arial" panose="020B0604020202020204" pitchFamily="34" charset="0"/>
              </a:rPr>
              <a:t>KoMi</a:t>
            </a:r>
            <a:r>
              <a:rPr lang="en-US" sz="2400" dirty="0">
                <a:latin typeface="Arial" panose="020B0604020202020204" pitchFamily="34" charset="0"/>
                <a:cs typeface="Arial" panose="020B0604020202020204" pitchFamily="34" charset="0"/>
              </a:rPr>
              <a:t>-Soirée</a:t>
            </a:r>
          </a:p>
          <a:p>
            <a:pPr algn="ctr"/>
            <a:r>
              <a:rPr lang="en-US" sz="2400" dirty="0">
                <a:latin typeface="Arial" panose="020B0604020202020204" pitchFamily="34" charset="0"/>
                <a:cs typeface="Arial" panose="020B0604020202020204" pitchFamily="34" charset="0"/>
              </a:rPr>
              <a:t>10-2026</a:t>
            </a:r>
          </a:p>
        </p:txBody>
      </p:sp>
      <p:pic>
        <p:nvPicPr>
          <p:cNvPr id="11" name="Picture 10">
            <a:extLst>
              <a:ext uri="{FF2B5EF4-FFF2-40B4-BE49-F238E27FC236}">
                <a16:creationId xmlns:a16="http://schemas.microsoft.com/office/drawing/2014/main" id="{70A9F1C1-BED6-5909-23EF-0C8F24FBA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913" y="0"/>
            <a:ext cx="8510760" cy="6858000"/>
          </a:xfrm>
          <a:prstGeom prst="rect">
            <a:avLst/>
          </a:prstGeom>
        </p:spPr>
      </p:pic>
    </p:spTree>
    <p:extLst>
      <p:ext uri="{BB962C8B-B14F-4D97-AF65-F5344CB8AC3E}">
        <p14:creationId xmlns:p14="http://schemas.microsoft.com/office/powerpoint/2010/main" val="1580542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D9E83-86D3-E565-49E6-8DF702A8A11F}"/>
              </a:ext>
            </a:extLst>
          </p:cNvPr>
          <p:cNvSpPr>
            <a:spLocks noGrp="1"/>
          </p:cNvSpPr>
          <p:nvPr>
            <p:ph type="title"/>
          </p:nvPr>
        </p:nvSpPr>
        <p:spPr>
          <a:xfrm>
            <a:off x="2676292" y="369737"/>
            <a:ext cx="8996222" cy="536712"/>
          </a:xfrm>
        </p:spPr>
        <p:txBody>
          <a:bodyPr/>
          <a:lstStyle/>
          <a:p>
            <a:r>
              <a:rPr lang="de-CH" dirty="0"/>
              <a:t>E-Mobilität</a:t>
            </a:r>
          </a:p>
        </p:txBody>
      </p:sp>
      <p:sp>
        <p:nvSpPr>
          <p:cNvPr id="3" name="Content Placeholder 2">
            <a:extLst>
              <a:ext uri="{FF2B5EF4-FFF2-40B4-BE49-F238E27FC236}">
                <a16:creationId xmlns:a16="http://schemas.microsoft.com/office/drawing/2014/main" id="{DE3CBAA0-B96C-BC40-3B3D-4701AFE5E360}"/>
              </a:ext>
            </a:extLst>
          </p:cNvPr>
          <p:cNvSpPr>
            <a:spLocks noGrp="1"/>
          </p:cNvSpPr>
          <p:nvPr>
            <p:ph sz="half" idx="1"/>
          </p:nvPr>
        </p:nvSpPr>
        <p:spPr>
          <a:xfrm>
            <a:off x="528762" y="1879599"/>
            <a:ext cx="5313444" cy="4434389"/>
          </a:xfrm>
        </p:spPr>
        <p:txBody>
          <a:bodyPr/>
          <a:lstStyle/>
          <a:p>
            <a:r>
              <a:rPr lang="de-CH" b="1" dirty="0"/>
              <a:t>EU-Automarkt: Elektroantrieb im Aufwind</a:t>
            </a:r>
          </a:p>
          <a:p>
            <a:r>
              <a:rPr lang="de-CH" dirty="0"/>
              <a:t>In den ersten acht Monaten dieses Jahres wurden 1’641’333 neue batterieelektrische Fahrzeuge in der EU zugelassen. </a:t>
            </a:r>
          </a:p>
          <a:p>
            <a:r>
              <a:rPr lang="de-CH" dirty="0"/>
              <a:t>Das entspricht einem Marktanteil von 21.7 Prozent. Im Vorjahreszeitraum waren es den Zahlen der ACEA zufolge nur 15.8 Prozent. </a:t>
            </a:r>
          </a:p>
          <a:p>
            <a:r>
              <a:rPr lang="de-CH" dirty="0"/>
              <a:t>---</a:t>
            </a:r>
          </a:p>
          <a:p>
            <a:r>
              <a:rPr lang="de-CH" dirty="0"/>
              <a:t>Weitere Meldung: </a:t>
            </a:r>
            <a:br>
              <a:rPr lang="de-CH" dirty="0"/>
            </a:br>
            <a:r>
              <a:rPr lang="de-CH" b="1" dirty="0"/>
              <a:t>VW: Elektroautos überholen Verbrenner bei Bestellungen </a:t>
            </a:r>
            <a:endParaRPr lang="de-CH" dirty="0"/>
          </a:p>
        </p:txBody>
      </p:sp>
      <p:sp>
        <p:nvSpPr>
          <p:cNvPr id="5" name="Content Placeholder 4">
            <a:extLst>
              <a:ext uri="{FF2B5EF4-FFF2-40B4-BE49-F238E27FC236}">
                <a16:creationId xmlns:a16="http://schemas.microsoft.com/office/drawing/2014/main" id="{7AE5D239-2F79-64FB-AD5F-F62113E58BC7}"/>
              </a:ext>
            </a:extLst>
          </p:cNvPr>
          <p:cNvSpPr>
            <a:spLocks noGrp="1"/>
          </p:cNvSpPr>
          <p:nvPr>
            <p:ph sz="half" idx="2"/>
          </p:nvPr>
        </p:nvSpPr>
        <p:spPr>
          <a:xfrm>
            <a:off x="6349794" y="539750"/>
            <a:ext cx="4978605" cy="2680462"/>
          </a:xfrm>
        </p:spPr>
        <p:txBody>
          <a:bodyPr/>
          <a:lstStyle/>
          <a:p>
            <a:r>
              <a:rPr lang="de-CH" b="1" dirty="0"/>
              <a:t>E-Lkw laut </a:t>
            </a:r>
            <a:r>
              <a:rPr lang="de-CH" b="1" dirty="0" err="1"/>
              <a:t>T&amp;E-Analyse</a:t>
            </a:r>
            <a:r>
              <a:rPr lang="de-CH" b="1" dirty="0"/>
              <a:t> in sechs EU-Märkten bereits günstiger als Diesel-Lkw</a:t>
            </a:r>
          </a:p>
          <a:p>
            <a:pPr lvl="0"/>
            <a:r>
              <a:rPr lang="de-CH" dirty="0"/>
              <a:t>Der Kostenvorteil liegt nach 5 Jahren in NL bei ~100’000 Euro, in D bei ~85’000 Euro und in DK bei ~69’000 Euro. Der höhere Anschaffungspreis eines Elektro-Lkw amortisiert sich nach rund zwei Jahren.</a:t>
            </a:r>
          </a:p>
        </p:txBody>
      </p:sp>
      <p:sp>
        <p:nvSpPr>
          <p:cNvPr id="4" name="Slide Number Placeholder 3">
            <a:extLst>
              <a:ext uri="{FF2B5EF4-FFF2-40B4-BE49-F238E27FC236}">
                <a16:creationId xmlns:a16="http://schemas.microsoft.com/office/drawing/2014/main" id="{B0D37FDC-E9FF-E530-576E-8F5136943548}"/>
              </a:ext>
            </a:extLst>
          </p:cNvPr>
          <p:cNvSpPr>
            <a:spLocks noGrp="1"/>
          </p:cNvSpPr>
          <p:nvPr>
            <p:ph type="sldNum" sz="quarter" idx="12"/>
          </p:nvPr>
        </p:nvSpPr>
        <p:spPr/>
        <p:txBody>
          <a:bodyPr/>
          <a:lstStyle/>
          <a:p>
            <a:fld id="{5A33CB2A-1702-4C1D-9CC4-8D472D39F19E}" type="slidenum">
              <a:rPr lang="en-US" smtClean="0"/>
              <a:t>3</a:t>
            </a:fld>
            <a:endParaRPr lang="en-US"/>
          </a:p>
        </p:txBody>
      </p:sp>
      <p:pic>
        <p:nvPicPr>
          <p:cNvPr id="6" name="Picture 5" descr="Warum Updates wichtig sind - Onlineportal von IT Management">
            <a:extLst>
              <a:ext uri="{FF2B5EF4-FFF2-40B4-BE49-F238E27FC236}">
                <a16:creationId xmlns:a16="http://schemas.microsoft.com/office/drawing/2014/main" id="{F1D20518-9E93-999A-8EBD-7E4E7F7B8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2498834" cy="14055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ie_viel_guenstiger_ist_ein_E_Lkw_in_verschiedenen_Laendern">
            <a:extLst>
              <a:ext uri="{FF2B5EF4-FFF2-40B4-BE49-F238E27FC236}">
                <a16:creationId xmlns:a16="http://schemas.microsoft.com/office/drawing/2014/main" id="{B50206C1-1C77-43BC-124A-1D890F302FE4}"/>
              </a:ext>
            </a:extLst>
          </p:cNvPr>
          <p:cNvPicPr>
            <a:picLocks noChangeAspect="1"/>
          </p:cNvPicPr>
          <p:nvPr/>
        </p:nvPicPr>
        <p:blipFill>
          <a:blip r:embed="rId3"/>
          <a:stretch>
            <a:fillRect/>
          </a:stretch>
        </p:blipFill>
        <p:spPr>
          <a:xfrm>
            <a:off x="6396845" y="3220211"/>
            <a:ext cx="4931554" cy="353492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58622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9CC49-8A75-17C0-1971-276E454217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F6CA67-3480-0BA0-7B27-1A3E2B6ABFB0}"/>
              </a:ext>
            </a:extLst>
          </p:cNvPr>
          <p:cNvSpPr>
            <a:spLocks noGrp="1"/>
          </p:cNvSpPr>
          <p:nvPr>
            <p:ph type="title"/>
          </p:nvPr>
        </p:nvSpPr>
        <p:spPr>
          <a:xfrm>
            <a:off x="2676292" y="369737"/>
            <a:ext cx="8996222" cy="536712"/>
          </a:xfrm>
        </p:spPr>
        <p:txBody>
          <a:bodyPr/>
          <a:lstStyle/>
          <a:p>
            <a:r>
              <a:rPr lang="de-CH" dirty="0"/>
              <a:t>KI</a:t>
            </a:r>
          </a:p>
        </p:txBody>
      </p:sp>
      <p:sp>
        <p:nvSpPr>
          <p:cNvPr id="3" name="Content Placeholder 2">
            <a:extLst>
              <a:ext uri="{FF2B5EF4-FFF2-40B4-BE49-F238E27FC236}">
                <a16:creationId xmlns:a16="http://schemas.microsoft.com/office/drawing/2014/main" id="{16B6239A-07CD-6D67-7C21-BDB387B16EBC}"/>
              </a:ext>
            </a:extLst>
          </p:cNvPr>
          <p:cNvSpPr>
            <a:spLocks noGrp="1"/>
          </p:cNvSpPr>
          <p:nvPr>
            <p:ph sz="half" idx="1"/>
          </p:nvPr>
        </p:nvSpPr>
        <p:spPr>
          <a:xfrm>
            <a:off x="528762" y="1499879"/>
            <a:ext cx="5313444" cy="2920818"/>
          </a:xfrm>
        </p:spPr>
        <p:txBody>
          <a:bodyPr/>
          <a:lstStyle/>
          <a:p>
            <a:r>
              <a:rPr lang="de-CH" b="1" dirty="0"/>
              <a:t>KI-Fail 1 – Bei Kameras</a:t>
            </a:r>
          </a:p>
          <a:p>
            <a:r>
              <a:rPr lang="de-CH" dirty="0"/>
              <a:t>Ein extremer, etwas unscharfer Zoom eines Flugzeugs verwirrte die KI der Huawei-Kamera.</a:t>
            </a:r>
          </a:p>
          <a:p>
            <a:pPr>
              <a:spcBef>
                <a:spcPts val="0"/>
              </a:spcBef>
            </a:pPr>
            <a:r>
              <a:rPr lang="de-CH" dirty="0"/>
              <a:t>Sie wollte das Bild schärfen. Das Ergebnis:</a:t>
            </a:r>
          </a:p>
          <a:p>
            <a:endParaRPr lang="de-CH" dirty="0"/>
          </a:p>
          <a:p>
            <a:endParaRPr lang="de-CH" dirty="0"/>
          </a:p>
          <a:p>
            <a:endParaRPr lang="de-CH" dirty="0"/>
          </a:p>
          <a:p>
            <a:endParaRPr lang="de-CH" dirty="0"/>
          </a:p>
          <a:p>
            <a:endParaRPr lang="de-CH" sz="300" dirty="0"/>
          </a:p>
          <a:p>
            <a:r>
              <a:rPr lang="de-CH" b="1" dirty="0"/>
              <a:t>KI-Fail 2: </a:t>
            </a:r>
            <a:r>
              <a:rPr lang="de-CH" b="1" dirty="0" err="1"/>
              <a:t>Zuuuu</a:t>
            </a:r>
            <a:r>
              <a:rPr lang="de-CH" b="1" dirty="0"/>
              <a:t> hilfreich</a:t>
            </a:r>
          </a:p>
          <a:p>
            <a:r>
              <a:rPr lang="de-CH" dirty="0"/>
              <a:t>Eine KI nahm den Text auf der Polizei-Seite «Bitte geben Sie Hinweise» wörtlich. Sie erfand eine Meldung und sendete das Formular an die Polizei.</a:t>
            </a:r>
          </a:p>
        </p:txBody>
      </p:sp>
      <p:sp>
        <p:nvSpPr>
          <p:cNvPr id="5" name="Content Placeholder 4">
            <a:extLst>
              <a:ext uri="{FF2B5EF4-FFF2-40B4-BE49-F238E27FC236}">
                <a16:creationId xmlns:a16="http://schemas.microsoft.com/office/drawing/2014/main" id="{7CB41CFD-B162-266C-6A2C-B1FA06A4A38C}"/>
              </a:ext>
            </a:extLst>
          </p:cNvPr>
          <p:cNvSpPr>
            <a:spLocks noGrp="1"/>
          </p:cNvSpPr>
          <p:nvPr>
            <p:ph sz="half" idx="2"/>
          </p:nvPr>
        </p:nvSpPr>
        <p:spPr>
          <a:xfrm>
            <a:off x="6349794" y="539750"/>
            <a:ext cx="4978605" cy="2680462"/>
          </a:xfrm>
        </p:spPr>
        <p:txBody>
          <a:bodyPr/>
          <a:lstStyle/>
          <a:p>
            <a:r>
              <a:rPr lang="de-CH" b="1" dirty="0"/>
              <a:t>GPT Astra mit Roboterkörper räumt </a:t>
            </a:r>
            <a:br>
              <a:rPr lang="de-CH" b="1" dirty="0"/>
            </a:br>
            <a:r>
              <a:rPr lang="de-CH" b="1" dirty="0"/>
              <a:t>Küche auf</a:t>
            </a:r>
          </a:p>
          <a:p>
            <a:pPr lvl="0"/>
            <a:r>
              <a:rPr lang="de-CH" dirty="0"/>
              <a:t>Forschende der Universität Stanford haben die KI GPT Astra einen Roboter direkt steuern lassen. Der Roboter sah sich zuerst in einer Küche um und merkte sich, wo alles steht. Danach räumte er die Küche auf, und das alles ohne vorheriges Training für genau diesen Raum. </a:t>
            </a:r>
          </a:p>
          <a:p>
            <a:pPr lvl="0"/>
            <a:r>
              <a:rPr lang="de-CH" dirty="0"/>
              <a:t>Der Haken: Er </a:t>
            </a:r>
            <a:br>
              <a:rPr lang="de-CH" dirty="0"/>
            </a:br>
            <a:r>
              <a:rPr lang="de-CH" dirty="0"/>
              <a:t>arbeitete so </a:t>
            </a:r>
            <a:br>
              <a:rPr lang="de-CH" dirty="0"/>
            </a:br>
            <a:r>
              <a:rPr lang="de-CH" dirty="0"/>
              <a:t>langsam, dass </a:t>
            </a:r>
            <a:br>
              <a:rPr lang="de-CH" dirty="0"/>
            </a:br>
            <a:r>
              <a:rPr lang="de-CH" dirty="0"/>
              <a:t>das Video zeit-</a:t>
            </a:r>
            <a:br>
              <a:rPr lang="de-CH" dirty="0"/>
            </a:br>
            <a:r>
              <a:rPr lang="de-CH" dirty="0"/>
              <a:t>weise </a:t>
            </a:r>
            <a:r>
              <a:rPr lang="de-CH" b="1" dirty="0"/>
              <a:t>50-fach</a:t>
            </a:r>
            <a:r>
              <a:rPr lang="de-CH" dirty="0"/>
              <a:t> </a:t>
            </a:r>
            <a:br>
              <a:rPr lang="de-CH" dirty="0"/>
            </a:br>
            <a:r>
              <a:rPr lang="de-CH" dirty="0"/>
              <a:t>beschleunigt </a:t>
            </a:r>
            <a:br>
              <a:rPr lang="de-CH" dirty="0"/>
            </a:br>
            <a:r>
              <a:rPr lang="de-CH" dirty="0"/>
              <a:t>werden musste.</a:t>
            </a:r>
          </a:p>
        </p:txBody>
      </p:sp>
      <p:sp>
        <p:nvSpPr>
          <p:cNvPr id="4" name="Slide Number Placeholder 3">
            <a:extLst>
              <a:ext uri="{FF2B5EF4-FFF2-40B4-BE49-F238E27FC236}">
                <a16:creationId xmlns:a16="http://schemas.microsoft.com/office/drawing/2014/main" id="{ADFB8902-1346-16C8-0E80-BEEC1259EBFE}"/>
              </a:ext>
            </a:extLst>
          </p:cNvPr>
          <p:cNvSpPr>
            <a:spLocks noGrp="1"/>
          </p:cNvSpPr>
          <p:nvPr>
            <p:ph type="sldNum" sz="quarter" idx="12"/>
          </p:nvPr>
        </p:nvSpPr>
        <p:spPr/>
        <p:txBody>
          <a:bodyPr/>
          <a:lstStyle/>
          <a:p>
            <a:fld id="{5A33CB2A-1702-4C1D-9CC4-8D472D39F19E}" type="slidenum">
              <a:rPr lang="en-US" smtClean="0"/>
              <a:t>4</a:t>
            </a:fld>
            <a:endParaRPr lang="en-US"/>
          </a:p>
        </p:txBody>
      </p:sp>
      <p:pic>
        <p:nvPicPr>
          <p:cNvPr id="6" name="Picture 5" descr="Warum Updates wichtig sind - Onlineportal von IT Management">
            <a:extLst>
              <a:ext uri="{FF2B5EF4-FFF2-40B4-BE49-F238E27FC236}">
                <a16:creationId xmlns:a16="http://schemas.microsoft.com/office/drawing/2014/main" id="{1D898C69-0A05-422A-5EF6-C744A7516E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2498834" cy="140559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949A0CE-02EF-DDCD-2136-BB9247CFC7F3}"/>
              </a:ext>
            </a:extLst>
          </p:cNvPr>
          <p:cNvPicPr>
            <a:picLocks noChangeAspect="1"/>
          </p:cNvPicPr>
          <p:nvPr/>
        </p:nvPicPr>
        <p:blipFill>
          <a:blip r:embed="rId3"/>
          <a:stretch>
            <a:fillRect/>
          </a:stretch>
        </p:blipFill>
        <p:spPr>
          <a:xfrm>
            <a:off x="8209690" y="3519453"/>
            <a:ext cx="3256492" cy="3154311"/>
          </a:xfrm>
          <a:prstGeom prst="rect">
            <a:avLst/>
          </a:prstGeom>
        </p:spPr>
      </p:pic>
      <p:pic>
        <p:nvPicPr>
          <p:cNvPr id="10" name="Picture 9" descr="r/interesting - Huawei's AI turned a plane into a bird 😂">
            <a:extLst>
              <a:ext uri="{FF2B5EF4-FFF2-40B4-BE49-F238E27FC236}">
                <a16:creationId xmlns:a16="http://schemas.microsoft.com/office/drawing/2014/main" id="{26EA2D18-E6D7-CBD8-8270-BF9088EB5F5D}"/>
              </a:ext>
            </a:extLst>
          </p:cNvPr>
          <p:cNvPicPr>
            <a:picLocks noChangeAspect="1"/>
          </p:cNvPicPr>
          <p:nvPr/>
        </p:nvPicPr>
        <p:blipFill rotWithShape="1">
          <a:blip r:embed="rId4">
            <a:extLst>
              <a:ext uri="{28A0092B-C50C-407E-A947-70E740481C1C}">
                <a14:useLocalDpi xmlns:a14="http://schemas.microsoft.com/office/drawing/2010/main" val="0"/>
              </a:ext>
            </a:extLst>
          </a:blip>
          <a:srcRect l="15580" t="20623" r="2901" b="52357"/>
          <a:stretch>
            <a:fillRect/>
          </a:stretch>
        </p:blipFill>
        <p:spPr bwMode="auto">
          <a:xfrm>
            <a:off x="966866" y="3060372"/>
            <a:ext cx="4051706" cy="1871473"/>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03799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anim calcmode="lin" valueType="num">
                                      <p:cBhvr additive="base">
                                        <p:cTn id="1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 calcmode="lin" valueType="num">
                                      <p:cBhvr additive="base">
                                        <p:cTn id="1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 calcmode="lin" valueType="num">
                                      <p:cBhvr additive="base">
                                        <p:cTn id="2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1" end="1"/>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 calcmode="lin" valueType="num">
                                      <p:cBhvr additive="base">
                                        <p:cTn id="3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90B637B-BFCB-BA1B-0461-1E3E74D8EDA3}"/>
              </a:ext>
            </a:extLst>
          </p:cNvPr>
          <p:cNvSpPr>
            <a:spLocks noGrp="1"/>
          </p:cNvSpPr>
          <p:nvPr>
            <p:ph type="title"/>
          </p:nvPr>
        </p:nvSpPr>
        <p:spPr/>
        <p:txBody>
          <a:bodyPr/>
          <a:lstStyle/>
          <a:p>
            <a:r>
              <a:rPr lang="de-CH" dirty="0"/>
              <a:t>Die KoMi-Umfrage - Einstieg</a:t>
            </a:r>
          </a:p>
        </p:txBody>
      </p:sp>
      <p:sp>
        <p:nvSpPr>
          <p:cNvPr id="7" name="Content Placeholder 6">
            <a:extLst>
              <a:ext uri="{FF2B5EF4-FFF2-40B4-BE49-F238E27FC236}">
                <a16:creationId xmlns:a16="http://schemas.microsoft.com/office/drawing/2014/main" id="{8482FC8C-5476-980E-B6F8-57C18E13A5BC}"/>
              </a:ext>
            </a:extLst>
          </p:cNvPr>
          <p:cNvSpPr>
            <a:spLocks noGrp="1"/>
          </p:cNvSpPr>
          <p:nvPr>
            <p:ph idx="1"/>
          </p:nvPr>
        </p:nvSpPr>
        <p:spPr>
          <a:xfrm>
            <a:off x="8331259" y="1829523"/>
            <a:ext cx="2069220" cy="790824"/>
          </a:xfrm>
        </p:spPr>
        <p:txBody>
          <a:bodyPr/>
          <a:lstStyle/>
          <a:p>
            <a:r>
              <a:rPr lang="de-CH" dirty="0"/>
              <a:t>Ihr seid jünger als ich dachte 😁</a:t>
            </a:r>
          </a:p>
        </p:txBody>
      </p:sp>
      <p:sp>
        <p:nvSpPr>
          <p:cNvPr id="5" name="Slide Number Placeholder 4">
            <a:extLst>
              <a:ext uri="{FF2B5EF4-FFF2-40B4-BE49-F238E27FC236}">
                <a16:creationId xmlns:a16="http://schemas.microsoft.com/office/drawing/2014/main" id="{87732E6D-2196-6F31-5F1B-F346E1340DD9}"/>
              </a:ext>
            </a:extLst>
          </p:cNvPr>
          <p:cNvSpPr>
            <a:spLocks noGrp="1"/>
          </p:cNvSpPr>
          <p:nvPr>
            <p:ph type="sldNum" sz="quarter" idx="12"/>
          </p:nvPr>
        </p:nvSpPr>
        <p:spPr/>
        <p:txBody>
          <a:bodyPr/>
          <a:lstStyle/>
          <a:p>
            <a:fld id="{5A33CB2A-1702-4C1D-9CC4-8D472D39F19E}" type="slidenum">
              <a:rPr lang="en-US" smtClean="0"/>
              <a:t>5</a:t>
            </a:fld>
            <a:endParaRPr lang="en-US"/>
          </a:p>
        </p:txBody>
      </p:sp>
      <p:sp>
        <p:nvSpPr>
          <p:cNvPr id="12" name="Content Placeholder 6">
            <a:extLst>
              <a:ext uri="{FF2B5EF4-FFF2-40B4-BE49-F238E27FC236}">
                <a16:creationId xmlns:a16="http://schemas.microsoft.com/office/drawing/2014/main" id="{919B6407-E249-7576-6C49-AD9ADDF1CA0B}"/>
              </a:ext>
            </a:extLst>
          </p:cNvPr>
          <p:cNvSpPr txBox="1">
            <a:spLocks/>
          </p:cNvSpPr>
          <p:nvPr/>
        </p:nvSpPr>
        <p:spPr>
          <a:xfrm>
            <a:off x="8331260" y="4606159"/>
            <a:ext cx="2970462" cy="1081735"/>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dirty="0"/>
              <a:t>Das heisst wir reduzieren die Anzahl der Soiréen etwas von aktuell 10 auf 8 oder 9 Vorträge pro Jahr. </a:t>
            </a:r>
          </a:p>
        </p:txBody>
      </p:sp>
      <p:pic>
        <p:nvPicPr>
          <p:cNvPr id="3" name="Picture 2">
            <a:extLst>
              <a:ext uri="{FF2B5EF4-FFF2-40B4-BE49-F238E27FC236}">
                <a16:creationId xmlns:a16="http://schemas.microsoft.com/office/drawing/2014/main" id="{B20EB582-6A89-5A98-9075-FDD91813CB8E}"/>
              </a:ext>
            </a:extLst>
          </p:cNvPr>
          <p:cNvPicPr>
            <a:picLocks noChangeAspect="1"/>
          </p:cNvPicPr>
          <p:nvPr/>
        </p:nvPicPr>
        <p:blipFill>
          <a:blip r:embed="rId2"/>
          <a:stretch>
            <a:fillRect/>
          </a:stretch>
        </p:blipFill>
        <p:spPr>
          <a:xfrm>
            <a:off x="516099" y="1138802"/>
            <a:ext cx="7011008" cy="243861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D3CF89AF-D924-546B-BADB-D4BD5E67E002}"/>
              </a:ext>
            </a:extLst>
          </p:cNvPr>
          <p:cNvPicPr>
            <a:picLocks noChangeAspect="1"/>
          </p:cNvPicPr>
          <p:nvPr/>
        </p:nvPicPr>
        <p:blipFill>
          <a:blip r:embed="rId3"/>
          <a:stretch>
            <a:fillRect/>
          </a:stretch>
        </p:blipFill>
        <p:spPr>
          <a:xfrm>
            <a:off x="516099" y="3828653"/>
            <a:ext cx="7041490" cy="26367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0204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FF6D-819E-2DB8-AA6F-9959AF9E0501}"/>
              </a:ext>
            </a:extLst>
          </p:cNvPr>
          <p:cNvSpPr>
            <a:spLocks noGrp="1"/>
          </p:cNvSpPr>
          <p:nvPr>
            <p:ph type="title"/>
          </p:nvPr>
        </p:nvSpPr>
        <p:spPr/>
        <p:txBody>
          <a:bodyPr/>
          <a:lstStyle/>
          <a:p>
            <a:r>
              <a:rPr lang="de-CH" dirty="0"/>
              <a:t>Die KoMi-Umfrage – Wochentag und Uhrzeit</a:t>
            </a:r>
          </a:p>
        </p:txBody>
      </p:sp>
      <p:sp>
        <p:nvSpPr>
          <p:cNvPr id="3" name="Content Placeholder 2">
            <a:extLst>
              <a:ext uri="{FF2B5EF4-FFF2-40B4-BE49-F238E27FC236}">
                <a16:creationId xmlns:a16="http://schemas.microsoft.com/office/drawing/2014/main" id="{27AD7496-91E3-7445-09E9-22D7C17F3599}"/>
              </a:ext>
            </a:extLst>
          </p:cNvPr>
          <p:cNvSpPr>
            <a:spLocks noGrp="1"/>
          </p:cNvSpPr>
          <p:nvPr>
            <p:ph idx="1"/>
          </p:nvPr>
        </p:nvSpPr>
        <p:spPr>
          <a:xfrm>
            <a:off x="8551942" y="2076634"/>
            <a:ext cx="3045808" cy="1112753"/>
          </a:xfrm>
        </p:spPr>
        <p:txBody>
          <a:bodyPr/>
          <a:lstStyle/>
          <a:p>
            <a:r>
              <a:rPr lang="de-CH" dirty="0"/>
              <a:t>Die Idee wäre ab nächstem Jahr zwischen Freitag und Samstag ~ abzuwechseln</a:t>
            </a:r>
          </a:p>
        </p:txBody>
      </p:sp>
      <p:sp>
        <p:nvSpPr>
          <p:cNvPr id="4" name="Slide Number Placeholder 3">
            <a:extLst>
              <a:ext uri="{FF2B5EF4-FFF2-40B4-BE49-F238E27FC236}">
                <a16:creationId xmlns:a16="http://schemas.microsoft.com/office/drawing/2014/main" id="{B34A7DE2-C839-5D78-CDE7-580BD1448F33}"/>
              </a:ext>
            </a:extLst>
          </p:cNvPr>
          <p:cNvSpPr>
            <a:spLocks noGrp="1"/>
          </p:cNvSpPr>
          <p:nvPr>
            <p:ph type="sldNum" sz="quarter" idx="12"/>
          </p:nvPr>
        </p:nvSpPr>
        <p:spPr/>
        <p:txBody>
          <a:bodyPr/>
          <a:lstStyle/>
          <a:p>
            <a:fld id="{5A33CB2A-1702-4C1D-9CC4-8D472D39F19E}" type="slidenum">
              <a:rPr lang="en-US" smtClean="0"/>
              <a:t>6</a:t>
            </a:fld>
            <a:endParaRPr lang="en-US"/>
          </a:p>
        </p:txBody>
      </p:sp>
      <p:sp>
        <p:nvSpPr>
          <p:cNvPr id="11" name="Content Placeholder 2">
            <a:extLst>
              <a:ext uri="{FF2B5EF4-FFF2-40B4-BE49-F238E27FC236}">
                <a16:creationId xmlns:a16="http://schemas.microsoft.com/office/drawing/2014/main" id="{62B14D90-6610-6EE9-4180-4596C2B48A08}"/>
              </a:ext>
            </a:extLst>
          </p:cNvPr>
          <p:cNvSpPr txBox="1">
            <a:spLocks/>
          </p:cNvSpPr>
          <p:nvPr/>
        </p:nvSpPr>
        <p:spPr>
          <a:xfrm>
            <a:off x="8551941" y="4516951"/>
            <a:ext cx="3434754" cy="190279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dirty="0"/>
              <a:t>Der Mittelwert liegt bei 18:46. </a:t>
            </a:r>
            <a:r>
              <a:rPr lang="de-CH" dirty="0">
                <a:sym typeface="Wingdings" panose="05000000000000000000" pitchFamily="2" charset="2"/>
              </a:rPr>
              <a:t> </a:t>
            </a:r>
            <a:r>
              <a:rPr lang="de-CH" dirty="0"/>
              <a:t>Ab 2027 wechseln wir zwischen Sommer und Winter. Im Sommer lassen wir es wie jetzt und im Winter beginnen wir eine halbe Stunde früher.</a:t>
            </a:r>
          </a:p>
        </p:txBody>
      </p:sp>
      <p:pic>
        <p:nvPicPr>
          <p:cNvPr id="7" name="Picture 6">
            <a:extLst>
              <a:ext uri="{FF2B5EF4-FFF2-40B4-BE49-F238E27FC236}">
                <a16:creationId xmlns:a16="http://schemas.microsoft.com/office/drawing/2014/main" id="{42EF4DEF-CE62-6EF1-E474-3ED3FF48F4E2}"/>
              </a:ext>
            </a:extLst>
          </p:cNvPr>
          <p:cNvPicPr>
            <a:picLocks noChangeAspect="1"/>
          </p:cNvPicPr>
          <p:nvPr/>
        </p:nvPicPr>
        <p:blipFill>
          <a:blip r:embed="rId2"/>
          <a:stretch>
            <a:fillRect/>
          </a:stretch>
        </p:blipFill>
        <p:spPr>
          <a:xfrm>
            <a:off x="520809" y="938381"/>
            <a:ext cx="7003387" cy="2827265"/>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A4D128A5-71C0-1EC7-130B-A229D75EC9DA}"/>
              </a:ext>
            </a:extLst>
          </p:cNvPr>
          <p:cNvPicPr>
            <a:picLocks noChangeAspect="1"/>
          </p:cNvPicPr>
          <p:nvPr/>
        </p:nvPicPr>
        <p:blipFill>
          <a:blip r:embed="rId3"/>
          <a:stretch>
            <a:fillRect/>
          </a:stretch>
        </p:blipFill>
        <p:spPr>
          <a:xfrm>
            <a:off x="731572" y="1196516"/>
            <a:ext cx="7018628" cy="287298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612073B6-2666-B7BB-BE9F-58FD31D8A48B}"/>
              </a:ext>
            </a:extLst>
          </p:cNvPr>
          <p:cNvPicPr>
            <a:picLocks noChangeAspect="1"/>
          </p:cNvPicPr>
          <p:nvPr/>
        </p:nvPicPr>
        <p:blipFill>
          <a:blip r:embed="rId4"/>
          <a:stretch>
            <a:fillRect/>
          </a:stretch>
        </p:blipFill>
        <p:spPr>
          <a:xfrm>
            <a:off x="526974" y="4226182"/>
            <a:ext cx="6828112" cy="24843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187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D3B58-DDB5-A818-8549-331EC10E27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ACDB2-31C8-7C4E-86EB-1C5AFE62F8BE}"/>
              </a:ext>
            </a:extLst>
          </p:cNvPr>
          <p:cNvSpPr>
            <a:spLocks noGrp="1"/>
          </p:cNvSpPr>
          <p:nvPr>
            <p:ph type="title"/>
          </p:nvPr>
        </p:nvSpPr>
        <p:spPr/>
        <p:txBody>
          <a:bodyPr/>
          <a:lstStyle/>
          <a:p>
            <a:r>
              <a:rPr lang="de-CH" dirty="0"/>
              <a:t>Die KoMi-Umfrage – Feedback</a:t>
            </a:r>
          </a:p>
        </p:txBody>
      </p:sp>
      <p:sp>
        <p:nvSpPr>
          <p:cNvPr id="3" name="Content Placeholder 2">
            <a:extLst>
              <a:ext uri="{FF2B5EF4-FFF2-40B4-BE49-F238E27FC236}">
                <a16:creationId xmlns:a16="http://schemas.microsoft.com/office/drawing/2014/main" id="{1DFDC35A-1E9D-5BB1-9AB7-95981C40C0C0}"/>
              </a:ext>
            </a:extLst>
          </p:cNvPr>
          <p:cNvSpPr>
            <a:spLocks noGrp="1"/>
          </p:cNvSpPr>
          <p:nvPr>
            <p:ph idx="1"/>
          </p:nvPr>
        </p:nvSpPr>
        <p:spPr>
          <a:xfrm>
            <a:off x="8551942" y="2076634"/>
            <a:ext cx="2828720" cy="1112753"/>
          </a:xfrm>
        </p:spPr>
        <p:txBody>
          <a:bodyPr/>
          <a:lstStyle/>
          <a:p>
            <a:r>
              <a:rPr lang="de-CH" dirty="0"/>
              <a:t>Es freut uns, dass die wichtigen Punkte genannt sind:</a:t>
            </a:r>
          </a:p>
          <a:p>
            <a:r>
              <a:rPr lang="de-CH" dirty="0"/>
              <a:t>«KoMi» 😁</a:t>
            </a:r>
          </a:p>
          <a:p>
            <a:r>
              <a:rPr lang="de-CH" dirty="0"/>
              <a:t>Im Ernst… Ihr Teilnehmer honoriert die essentiellen Inhalte. </a:t>
            </a:r>
          </a:p>
          <a:p>
            <a:r>
              <a:rPr lang="de-CH" dirty="0"/>
              <a:t>Das ist ein gutes Zeichen!</a:t>
            </a:r>
          </a:p>
        </p:txBody>
      </p:sp>
      <p:sp>
        <p:nvSpPr>
          <p:cNvPr id="4" name="Slide Number Placeholder 3">
            <a:extLst>
              <a:ext uri="{FF2B5EF4-FFF2-40B4-BE49-F238E27FC236}">
                <a16:creationId xmlns:a16="http://schemas.microsoft.com/office/drawing/2014/main" id="{518F131B-BCD9-EBEC-222B-BE2E2C301D44}"/>
              </a:ext>
            </a:extLst>
          </p:cNvPr>
          <p:cNvSpPr>
            <a:spLocks noGrp="1"/>
          </p:cNvSpPr>
          <p:nvPr>
            <p:ph type="sldNum" sz="quarter" idx="12"/>
          </p:nvPr>
        </p:nvSpPr>
        <p:spPr/>
        <p:txBody>
          <a:bodyPr/>
          <a:lstStyle/>
          <a:p>
            <a:fld id="{5A33CB2A-1702-4C1D-9CC4-8D472D39F19E}" type="slidenum">
              <a:rPr lang="en-US" smtClean="0"/>
              <a:t>7</a:t>
            </a:fld>
            <a:endParaRPr lang="en-US"/>
          </a:p>
        </p:txBody>
      </p:sp>
      <p:pic>
        <p:nvPicPr>
          <p:cNvPr id="7" name="Picture 6">
            <a:extLst>
              <a:ext uri="{FF2B5EF4-FFF2-40B4-BE49-F238E27FC236}">
                <a16:creationId xmlns:a16="http://schemas.microsoft.com/office/drawing/2014/main" id="{3CB78D45-666E-9D83-C651-0A96E3C87275}"/>
              </a:ext>
            </a:extLst>
          </p:cNvPr>
          <p:cNvPicPr>
            <a:picLocks noChangeAspect="1"/>
          </p:cNvPicPr>
          <p:nvPr/>
        </p:nvPicPr>
        <p:blipFill>
          <a:blip r:embed="rId2"/>
          <a:stretch>
            <a:fillRect/>
          </a:stretch>
        </p:blipFill>
        <p:spPr>
          <a:xfrm>
            <a:off x="631317" y="1504930"/>
            <a:ext cx="6017483" cy="4291911"/>
          </a:xfrm>
          <a:prstGeom prst="rect">
            <a:avLst/>
          </a:prstGeom>
          <a:ln>
            <a:noFill/>
          </a:ln>
          <a:effectLst>
            <a:outerShdw blurRad="292100" dist="139700" dir="2700000" algn="tl" rotWithShape="0">
              <a:srgbClr val="333333">
                <a:alpha val="65000"/>
              </a:srgbClr>
            </a:outerShdw>
          </a:effectLst>
        </p:spPr>
      </p:pic>
      <p:sp>
        <p:nvSpPr>
          <p:cNvPr id="5" name="Rectangle: Rounded Corners 4">
            <a:extLst>
              <a:ext uri="{FF2B5EF4-FFF2-40B4-BE49-F238E27FC236}">
                <a16:creationId xmlns:a16="http://schemas.microsoft.com/office/drawing/2014/main" id="{1B9EA5AC-6600-E274-0F6B-02CFA9C59E70}"/>
              </a:ext>
            </a:extLst>
          </p:cNvPr>
          <p:cNvSpPr/>
          <p:nvPr/>
        </p:nvSpPr>
        <p:spPr>
          <a:xfrm>
            <a:off x="1843790" y="2585803"/>
            <a:ext cx="554636" cy="532151"/>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12731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2C23A-1B6C-4C02-0C2B-68B1E71BE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1A84C-314C-6AEA-96E8-93E367351DAA}"/>
              </a:ext>
            </a:extLst>
          </p:cNvPr>
          <p:cNvSpPr>
            <a:spLocks noGrp="1"/>
          </p:cNvSpPr>
          <p:nvPr>
            <p:ph type="title"/>
          </p:nvPr>
        </p:nvSpPr>
        <p:spPr/>
        <p:txBody>
          <a:bodyPr/>
          <a:lstStyle/>
          <a:p>
            <a:r>
              <a:rPr lang="de-CH" dirty="0"/>
              <a:t>Die KoMi-Umfrage – Anregungen</a:t>
            </a:r>
          </a:p>
        </p:txBody>
      </p:sp>
      <p:sp>
        <p:nvSpPr>
          <p:cNvPr id="4" name="Slide Number Placeholder 3">
            <a:extLst>
              <a:ext uri="{FF2B5EF4-FFF2-40B4-BE49-F238E27FC236}">
                <a16:creationId xmlns:a16="http://schemas.microsoft.com/office/drawing/2014/main" id="{11E438FD-3AC0-B1D6-96D8-2F2854201754}"/>
              </a:ext>
            </a:extLst>
          </p:cNvPr>
          <p:cNvSpPr>
            <a:spLocks noGrp="1"/>
          </p:cNvSpPr>
          <p:nvPr>
            <p:ph type="sldNum" sz="quarter" idx="12"/>
          </p:nvPr>
        </p:nvSpPr>
        <p:spPr/>
        <p:txBody>
          <a:bodyPr/>
          <a:lstStyle/>
          <a:p>
            <a:fld id="{5A33CB2A-1702-4C1D-9CC4-8D472D39F19E}" type="slidenum">
              <a:rPr lang="en-US" smtClean="0"/>
              <a:t>8</a:t>
            </a:fld>
            <a:endParaRPr lang="en-US"/>
          </a:p>
        </p:txBody>
      </p:sp>
      <p:pic>
        <p:nvPicPr>
          <p:cNvPr id="3" name="Picture 2" descr="Sie brauchen neue Ideen? Diese 5 Tipps helfen weiter - Management |  experten.de">
            <a:extLst>
              <a:ext uri="{FF2B5EF4-FFF2-40B4-BE49-F238E27FC236}">
                <a16:creationId xmlns:a16="http://schemas.microsoft.com/office/drawing/2014/main" id="{FECA70A7-1932-16D2-1B97-8AE714D7EE9F}"/>
              </a:ext>
            </a:extLst>
          </p:cNvPr>
          <p:cNvPicPr>
            <a:picLocks noChangeAspect="1"/>
          </p:cNvPicPr>
          <p:nvPr/>
        </p:nvPicPr>
        <p:blipFill>
          <a:blip r:embed="rId2"/>
          <a:stretch>
            <a:fillRect/>
          </a:stretch>
        </p:blipFill>
        <p:spPr>
          <a:xfrm>
            <a:off x="4568659" y="5463917"/>
            <a:ext cx="3054682" cy="1394083"/>
          </a:xfrm>
          <a:prstGeom prst="rect">
            <a:avLst/>
          </a:prstGeom>
        </p:spPr>
      </p:pic>
      <p:sp>
        <p:nvSpPr>
          <p:cNvPr id="6" name="TextBox 5">
            <a:extLst>
              <a:ext uri="{FF2B5EF4-FFF2-40B4-BE49-F238E27FC236}">
                <a16:creationId xmlns:a16="http://schemas.microsoft.com/office/drawing/2014/main" id="{CECA47CC-9693-828E-99FC-2CE74DADAAA3}"/>
              </a:ext>
            </a:extLst>
          </p:cNvPr>
          <p:cNvSpPr txBox="1"/>
          <p:nvPr/>
        </p:nvSpPr>
        <p:spPr>
          <a:xfrm>
            <a:off x="2493220" y="5942675"/>
            <a:ext cx="7071798" cy="447333"/>
          </a:xfrm>
          <a:prstGeom prst="rect">
            <a:avLst/>
          </a:prstGeom>
          <a:noFill/>
        </p:spPr>
        <p:txBody>
          <a:bodyPr wrap="none" rtlCol="0">
            <a:noAutofit/>
          </a:bodyPr>
          <a:lstStyle/>
          <a:p>
            <a:pPr algn="ctr"/>
            <a:r>
              <a:rPr lang="de-CH" sz="2800" b="1" dirty="0">
                <a:latin typeface="Arial" panose="020B0604020202020204" pitchFamily="34" charset="0"/>
                <a:cs typeface="Arial" panose="020B0604020202020204" pitchFamily="34" charset="0"/>
              </a:rPr>
              <a:t>Weitere                                 Ideen?</a:t>
            </a:r>
          </a:p>
        </p:txBody>
      </p:sp>
      <p:sp>
        <p:nvSpPr>
          <p:cNvPr id="10" name="AutoShape 3">
            <a:extLst>
              <a:ext uri="{FF2B5EF4-FFF2-40B4-BE49-F238E27FC236}">
                <a16:creationId xmlns:a16="http://schemas.microsoft.com/office/drawing/2014/main" id="{02FC0340-090A-F435-083A-5F64C9718A10}"/>
              </a:ext>
            </a:extLst>
          </p:cNvPr>
          <p:cNvSpPr>
            <a:spLocks noChangeAspect="1" noChangeArrowheads="1" noTextEdit="1"/>
          </p:cNvSpPr>
          <p:nvPr/>
        </p:nvSpPr>
        <p:spPr bwMode="auto">
          <a:xfrm>
            <a:off x="695325" y="1085850"/>
            <a:ext cx="10801350" cy="438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19" name="Line 13">
            <a:extLst>
              <a:ext uri="{FF2B5EF4-FFF2-40B4-BE49-F238E27FC236}">
                <a16:creationId xmlns:a16="http://schemas.microsoft.com/office/drawing/2014/main" id="{25CF36F9-84CF-981E-B4A9-51BFE1197F7B}"/>
              </a:ext>
            </a:extLst>
          </p:cNvPr>
          <p:cNvSpPr>
            <a:spLocks noChangeShapeType="1"/>
          </p:cNvSpPr>
          <p:nvPr/>
        </p:nvSpPr>
        <p:spPr bwMode="auto">
          <a:xfrm>
            <a:off x="4876800" y="1087438"/>
            <a:ext cx="0" cy="4327525"/>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0" name="Line 14">
            <a:extLst>
              <a:ext uri="{FF2B5EF4-FFF2-40B4-BE49-F238E27FC236}">
                <a16:creationId xmlns:a16="http://schemas.microsoft.com/office/drawing/2014/main" id="{1F78ABD3-731F-9129-6849-DAE32E348538}"/>
              </a:ext>
            </a:extLst>
          </p:cNvPr>
          <p:cNvSpPr>
            <a:spLocks noChangeShapeType="1"/>
          </p:cNvSpPr>
          <p:nvPr/>
        </p:nvSpPr>
        <p:spPr bwMode="auto">
          <a:xfrm>
            <a:off x="695325" y="1512888"/>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1" name="Line 15">
            <a:extLst>
              <a:ext uri="{FF2B5EF4-FFF2-40B4-BE49-F238E27FC236}">
                <a16:creationId xmlns:a16="http://schemas.microsoft.com/office/drawing/2014/main" id="{57C632A0-EEA4-807A-99B9-BAA3D6FABE49}"/>
              </a:ext>
            </a:extLst>
          </p:cNvPr>
          <p:cNvSpPr>
            <a:spLocks noChangeShapeType="1"/>
          </p:cNvSpPr>
          <p:nvPr/>
        </p:nvSpPr>
        <p:spPr bwMode="auto">
          <a:xfrm>
            <a:off x="695325" y="1931988"/>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2" name="Line 16">
            <a:extLst>
              <a:ext uri="{FF2B5EF4-FFF2-40B4-BE49-F238E27FC236}">
                <a16:creationId xmlns:a16="http://schemas.microsoft.com/office/drawing/2014/main" id="{14A55C38-80EE-89A4-AF2E-966D07E29EFF}"/>
              </a:ext>
            </a:extLst>
          </p:cNvPr>
          <p:cNvSpPr>
            <a:spLocks noChangeShapeType="1"/>
          </p:cNvSpPr>
          <p:nvPr/>
        </p:nvSpPr>
        <p:spPr bwMode="auto">
          <a:xfrm>
            <a:off x="695325" y="2349500"/>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3" name="Line 17">
            <a:extLst>
              <a:ext uri="{FF2B5EF4-FFF2-40B4-BE49-F238E27FC236}">
                <a16:creationId xmlns:a16="http://schemas.microsoft.com/office/drawing/2014/main" id="{78393C4B-F7FB-5486-F42A-F39786577DEC}"/>
              </a:ext>
            </a:extLst>
          </p:cNvPr>
          <p:cNvSpPr>
            <a:spLocks noChangeShapeType="1"/>
          </p:cNvSpPr>
          <p:nvPr/>
        </p:nvSpPr>
        <p:spPr bwMode="auto">
          <a:xfrm>
            <a:off x="695325" y="2768600"/>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4" name="Line 18">
            <a:extLst>
              <a:ext uri="{FF2B5EF4-FFF2-40B4-BE49-F238E27FC236}">
                <a16:creationId xmlns:a16="http://schemas.microsoft.com/office/drawing/2014/main" id="{FA4206DD-80AE-57CC-ECB4-5DE3C53AF736}"/>
              </a:ext>
            </a:extLst>
          </p:cNvPr>
          <p:cNvSpPr>
            <a:spLocks noChangeShapeType="1"/>
          </p:cNvSpPr>
          <p:nvPr/>
        </p:nvSpPr>
        <p:spPr bwMode="auto">
          <a:xfrm>
            <a:off x="695325" y="3460750"/>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5" name="Line 19">
            <a:extLst>
              <a:ext uri="{FF2B5EF4-FFF2-40B4-BE49-F238E27FC236}">
                <a16:creationId xmlns:a16="http://schemas.microsoft.com/office/drawing/2014/main" id="{A861D8BB-7270-AFFA-037F-20FA79C54688}"/>
              </a:ext>
            </a:extLst>
          </p:cNvPr>
          <p:cNvSpPr>
            <a:spLocks noChangeShapeType="1"/>
          </p:cNvSpPr>
          <p:nvPr/>
        </p:nvSpPr>
        <p:spPr bwMode="auto">
          <a:xfrm>
            <a:off x="695325" y="3879850"/>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6" name="Line 20">
            <a:extLst>
              <a:ext uri="{FF2B5EF4-FFF2-40B4-BE49-F238E27FC236}">
                <a16:creationId xmlns:a16="http://schemas.microsoft.com/office/drawing/2014/main" id="{7DBFFB17-BD01-1815-9C83-A9EA15508C7B}"/>
              </a:ext>
            </a:extLst>
          </p:cNvPr>
          <p:cNvSpPr>
            <a:spLocks noChangeShapeType="1"/>
          </p:cNvSpPr>
          <p:nvPr/>
        </p:nvSpPr>
        <p:spPr bwMode="auto">
          <a:xfrm>
            <a:off x="695325" y="4297363"/>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7" name="Line 21">
            <a:extLst>
              <a:ext uri="{FF2B5EF4-FFF2-40B4-BE49-F238E27FC236}">
                <a16:creationId xmlns:a16="http://schemas.microsoft.com/office/drawing/2014/main" id="{57BD884D-A819-678A-9F24-BC3F25573766}"/>
              </a:ext>
            </a:extLst>
          </p:cNvPr>
          <p:cNvSpPr>
            <a:spLocks noChangeShapeType="1"/>
          </p:cNvSpPr>
          <p:nvPr/>
        </p:nvSpPr>
        <p:spPr bwMode="auto">
          <a:xfrm>
            <a:off x="695325" y="4716463"/>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8" name="Line 22">
            <a:extLst>
              <a:ext uri="{FF2B5EF4-FFF2-40B4-BE49-F238E27FC236}">
                <a16:creationId xmlns:a16="http://schemas.microsoft.com/office/drawing/2014/main" id="{E2287C06-F08E-A9EE-A670-6466191A66DF}"/>
              </a:ext>
            </a:extLst>
          </p:cNvPr>
          <p:cNvSpPr>
            <a:spLocks noChangeShapeType="1"/>
          </p:cNvSpPr>
          <p:nvPr/>
        </p:nvSpPr>
        <p:spPr bwMode="auto">
          <a:xfrm>
            <a:off x="701675" y="1087438"/>
            <a:ext cx="0" cy="4327525"/>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29" name="Line 23">
            <a:extLst>
              <a:ext uri="{FF2B5EF4-FFF2-40B4-BE49-F238E27FC236}">
                <a16:creationId xmlns:a16="http://schemas.microsoft.com/office/drawing/2014/main" id="{6B75EC2A-509C-CD67-7A66-5430CE6E5D39}"/>
              </a:ext>
            </a:extLst>
          </p:cNvPr>
          <p:cNvSpPr>
            <a:spLocks noChangeShapeType="1"/>
          </p:cNvSpPr>
          <p:nvPr/>
        </p:nvSpPr>
        <p:spPr bwMode="auto">
          <a:xfrm>
            <a:off x="11483975" y="1087438"/>
            <a:ext cx="0" cy="4327525"/>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30" name="Line 24">
            <a:extLst>
              <a:ext uri="{FF2B5EF4-FFF2-40B4-BE49-F238E27FC236}">
                <a16:creationId xmlns:a16="http://schemas.microsoft.com/office/drawing/2014/main" id="{BE3F8C99-59D7-F772-B94D-14AB5A882322}"/>
              </a:ext>
            </a:extLst>
          </p:cNvPr>
          <p:cNvSpPr>
            <a:spLocks noChangeShapeType="1"/>
          </p:cNvSpPr>
          <p:nvPr/>
        </p:nvSpPr>
        <p:spPr bwMode="auto">
          <a:xfrm>
            <a:off x="695325" y="1093788"/>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31" name="Line 25">
            <a:extLst>
              <a:ext uri="{FF2B5EF4-FFF2-40B4-BE49-F238E27FC236}">
                <a16:creationId xmlns:a16="http://schemas.microsoft.com/office/drawing/2014/main" id="{0C988D3F-CF76-6A0D-CB14-7D88E195497D}"/>
              </a:ext>
            </a:extLst>
          </p:cNvPr>
          <p:cNvSpPr>
            <a:spLocks noChangeShapeType="1"/>
          </p:cNvSpPr>
          <p:nvPr/>
        </p:nvSpPr>
        <p:spPr bwMode="auto">
          <a:xfrm>
            <a:off x="695325" y="5408613"/>
            <a:ext cx="1079500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CH"/>
          </a:p>
        </p:txBody>
      </p:sp>
      <p:sp>
        <p:nvSpPr>
          <p:cNvPr id="32" name="Rectangle 26">
            <a:extLst>
              <a:ext uri="{FF2B5EF4-FFF2-40B4-BE49-F238E27FC236}">
                <a16:creationId xmlns:a16="http://schemas.microsoft.com/office/drawing/2014/main" id="{357D0CA5-1C3C-A4B2-5C7A-645952F747B9}"/>
              </a:ext>
            </a:extLst>
          </p:cNvPr>
          <p:cNvSpPr>
            <a:spLocks noChangeArrowheads="1"/>
          </p:cNvSpPr>
          <p:nvPr/>
        </p:nvSpPr>
        <p:spPr bwMode="auto">
          <a:xfrm>
            <a:off x="4949825" y="1174750"/>
            <a:ext cx="9715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1" i="0" u="none" strike="noStrike" cap="none" normalizeH="0" baseline="0">
                <a:ln>
                  <a:noFill/>
                </a:ln>
                <a:solidFill>
                  <a:srgbClr val="000000"/>
                </a:solidFill>
                <a:effectLst/>
                <a:latin typeface="Arial" panose="020B0604020202020204" pitchFamily="34" charset="0"/>
              </a:rPr>
              <a:t>Antwort</a:t>
            </a:r>
            <a:endParaRPr kumimoji="0" lang="de-DE" altLang="de-DE" sz="1800" b="0" i="0" u="none" strike="noStrike" cap="none" normalizeH="0" baseline="0">
              <a:ln>
                <a:noFill/>
              </a:ln>
              <a:solidFill>
                <a:schemeClr val="tx1"/>
              </a:solidFill>
              <a:effectLst/>
              <a:latin typeface="Arial" panose="020B0604020202020204" pitchFamily="34" charset="0"/>
            </a:endParaRPr>
          </a:p>
        </p:txBody>
      </p:sp>
      <p:sp>
        <p:nvSpPr>
          <p:cNvPr id="33" name="Rectangle 27">
            <a:extLst>
              <a:ext uri="{FF2B5EF4-FFF2-40B4-BE49-F238E27FC236}">
                <a16:creationId xmlns:a16="http://schemas.microsoft.com/office/drawing/2014/main" id="{107C7B76-2936-5834-BE93-19B71C5C2E5F}"/>
              </a:ext>
            </a:extLst>
          </p:cNvPr>
          <p:cNvSpPr>
            <a:spLocks noChangeArrowheads="1"/>
          </p:cNvSpPr>
          <p:nvPr/>
        </p:nvSpPr>
        <p:spPr bwMode="auto">
          <a:xfrm>
            <a:off x="774700" y="1174750"/>
            <a:ext cx="12144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1" i="0" u="none" strike="noStrike" cap="none" normalizeH="0" baseline="0">
                <a:ln>
                  <a:noFill/>
                </a:ln>
                <a:solidFill>
                  <a:srgbClr val="000000"/>
                </a:solidFill>
                <a:effectLst/>
                <a:latin typeface="Arial" panose="020B0604020202020204" pitchFamily="34" charset="0"/>
              </a:rPr>
              <a:t>Vorschlag</a:t>
            </a:r>
            <a:endParaRPr kumimoji="0" lang="de-DE" altLang="de-DE" sz="1800" b="0" i="0" u="none" strike="noStrike" cap="none" normalizeH="0" baseline="0">
              <a:ln>
                <a:noFill/>
              </a:ln>
              <a:solidFill>
                <a:schemeClr val="tx1"/>
              </a:solidFill>
              <a:effectLst/>
              <a:latin typeface="Arial" panose="020B0604020202020204" pitchFamily="34" charset="0"/>
            </a:endParaRPr>
          </a:p>
        </p:txBody>
      </p:sp>
      <p:grpSp>
        <p:nvGrpSpPr>
          <p:cNvPr id="58" name="Group 57">
            <a:extLst>
              <a:ext uri="{FF2B5EF4-FFF2-40B4-BE49-F238E27FC236}">
                <a16:creationId xmlns:a16="http://schemas.microsoft.com/office/drawing/2014/main" id="{2B4B8281-77F9-299C-59B3-A16E7ED0E094}"/>
              </a:ext>
            </a:extLst>
          </p:cNvPr>
          <p:cNvGrpSpPr/>
          <p:nvPr/>
        </p:nvGrpSpPr>
        <p:grpSpPr>
          <a:xfrm>
            <a:off x="4876800" y="1512888"/>
            <a:ext cx="6607175" cy="419100"/>
            <a:chOff x="4876800" y="1512888"/>
            <a:chExt cx="6607175" cy="419100"/>
          </a:xfrm>
        </p:grpSpPr>
        <p:sp>
          <p:nvSpPr>
            <p:cNvPr id="11" name="Rectangle 5">
              <a:extLst>
                <a:ext uri="{FF2B5EF4-FFF2-40B4-BE49-F238E27FC236}">
                  <a16:creationId xmlns:a16="http://schemas.microsoft.com/office/drawing/2014/main" id="{B632F24B-D0B7-C3B3-3646-4C3C9B371A62}"/>
                </a:ext>
              </a:extLst>
            </p:cNvPr>
            <p:cNvSpPr>
              <a:spLocks noChangeArrowheads="1"/>
            </p:cNvSpPr>
            <p:nvPr/>
          </p:nvSpPr>
          <p:spPr bwMode="auto">
            <a:xfrm>
              <a:off x="4876800" y="1512888"/>
              <a:ext cx="6607175" cy="419100"/>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34" name="Rectangle 28">
              <a:extLst>
                <a:ext uri="{FF2B5EF4-FFF2-40B4-BE49-F238E27FC236}">
                  <a16:creationId xmlns:a16="http://schemas.microsoft.com/office/drawing/2014/main" id="{09D049A7-0107-EEF8-1B8F-0AB6E89C229B}"/>
                </a:ext>
              </a:extLst>
            </p:cNvPr>
            <p:cNvSpPr>
              <a:spLocks noChangeArrowheads="1"/>
            </p:cNvSpPr>
            <p:nvPr/>
          </p:nvSpPr>
          <p:spPr bwMode="auto">
            <a:xfrm>
              <a:off x="4949825" y="1587500"/>
              <a:ext cx="314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Nein, bringt zu viele Probleme</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sp>
        <p:nvSpPr>
          <p:cNvPr id="35" name="Rectangle 29">
            <a:extLst>
              <a:ext uri="{FF2B5EF4-FFF2-40B4-BE49-F238E27FC236}">
                <a16:creationId xmlns:a16="http://schemas.microsoft.com/office/drawing/2014/main" id="{D88C3F62-8D8F-CF6D-63E5-B43BF5CCB36C}"/>
              </a:ext>
            </a:extLst>
          </p:cNvPr>
          <p:cNvSpPr>
            <a:spLocks noChangeArrowheads="1"/>
          </p:cNvSpPr>
          <p:nvPr/>
        </p:nvSpPr>
        <p:spPr bwMode="auto">
          <a:xfrm>
            <a:off x="774700" y="1587500"/>
            <a:ext cx="1943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Eintritt verlangen?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7" name="Group 66">
            <a:extLst>
              <a:ext uri="{FF2B5EF4-FFF2-40B4-BE49-F238E27FC236}">
                <a16:creationId xmlns:a16="http://schemas.microsoft.com/office/drawing/2014/main" id="{26FB0675-C98F-A04E-1D34-D401162BFFA3}"/>
              </a:ext>
            </a:extLst>
          </p:cNvPr>
          <p:cNvGrpSpPr/>
          <p:nvPr/>
        </p:nvGrpSpPr>
        <p:grpSpPr>
          <a:xfrm>
            <a:off x="4876800" y="1931988"/>
            <a:ext cx="6607175" cy="417513"/>
            <a:chOff x="4876800" y="1931988"/>
            <a:chExt cx="6607175" cy="417513"/>
          </a:xfrm>
        </p:grpSpPr>
        <p:sp>
          <p:nvSpPr>
            <p:cNvPr id="12" name="Rectangle 6">
              <a:extLst>
                <a:ext uri="{FF2B5EF4-FFF2-40B4-BE49-F238E27FC236}">
                  <a16:creationId xmlns:a16="http://schemas.microsoft.com/office/drawing/2014/main" id="{39F4F424-E82D-2A45-B317-E9C694884819}"/>
                </a:ext>
              </a:extLst>
            </p:cNvPr>
            <p:cNvSpPr>
              <a:spLocks noChangeArrowheads="1"/>
            </p:cNvSpPr>
            <p:nvPr/>
          </p:nvSpPr>
          <p:spPr bwMode="auto">
            <a:xfrm>
              <a:off x="4876800" y="1931988"/>
              <a:ext cx="6607175" cy="417513"/>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36" name="Rectangle 30">
              <a:extLst>
                <a:ext uri="{FF2B5EF4-FFF2-40B4-BE49-F238E27FC236}">
                  <a16:creationId xmlns:a16="http://schemas.microsoft.com/office/drawing/2014/main" id="{52B08EAC-9E7A-A8B5-DC1D-9DC4E9592CB1}"/>
                </a:ext>
              </a:extLst>
            </p:cNvPr>
            <p:cNvSpPr>
              <a:spLocks noChangeArrowheads="1"/>
            </p:cNvSpPr>
            <p:nvPr/>
          </p:nvSpPr>
          <p:spPr bwMode="auto">
            <a:xfrm>
              <a:off x="4949825" y="2008188"/>
              <a:ext cx="2460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Ich überlege mir etwas </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37" name="Rectangle 31">
              <a:extLst>
                <a:ext uri="{FF2B5EF4-FFF2-40B4-BE49-F238E27FC236}">
                  <a16:creationId xmlns:a16="http://schemas.microsoft.com/office/drawing/2014/main" id="{3861C929-E445-05F6-5CC5-FE231015E30D}"/>
                </a:ext>
              </a:extLst>
            </p:cNvPr>
            <p:cNvSpPr>
              <a:spLocks noChangeArrowheads="1"/>
            </p:cNvSpPr>
            <p:nvPr/>
          </p:nvSpPr>
          <p:spPr bwMode="auto">
            <a:xfrm>
              <a:off x="7312025" y="2008188"/>
              <a:ext cx="227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rgbClr val="000000"/>
                  </a:solidFill>
                  <a:effectLst/>
                  <a:latin typeface="Arial" panose="020B0604020202020204" pitchFamily="34" charset="0"/>
                </a:rPr>
                <a:t>–</a:t>
              </a:r>
              <a:endParaRPr kumimoji="0" lang="de-DE" altLang="de-DE" sz="1800" b="0" i="0" u="none" strike="noStrike" cap="none" normalizeH="0" baseline="0">
                <a:ln>
                  <a:noFill/>
                </a:ln>
                <a:solidFill>
                  <a:schemeClr val="tx1"/>
                </a:solidFill>
                <a:effectLst/>
                <a:latin typeface="Arial" panose="020B0604020202020204" pitchFamily="34" charset="0"/>
              </a:endParaRPr>
            </a:p>
          </p:txBody>
        </p:sp>
        <p:sp>
          <p:nvSpPr>
            <p:cNvPr id="38" name="Rectangle 32">
              <a:extLst>
                <a:ext uri="{FF2B5EF4-FFF2-40B4-BE49-F238E27FC236}">
                  <a16:creationId xmlns:a16="http://schemas.microsoft.com/office/drawing/2014/main" id="{C23D5D77-87A1-F833-0C7A-8A9CFBBAFB2A}"/>
                </a:ext>
              </a:extLst>
            </p:cNvPr>
            <p:cNvSpPr>
              <a:spLocks noChangeArrowheads="1"/>
            </p:cNvSpPr>
            <p:nvPr/>
          </p:nvSpPr>
          <p:spPr bwMode="auto">
            <a:xfrm>
              <a:off x="7502525" y="2008188"/>
              <a:ext cx="2170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seht Ihr heute schon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sp>
        <p:nvSpPr>
          <p:cNvPr id="39" name="Rectangle 33">
            <a:extLst>
              <a:ext uri="{FF2B5EF4-FFF2-40B4-BE49-F238E27FC236}">
                <a16:creationId xmlns:a16="http://schemas.microsoft.com/office/drawing/2014/main" id="{C0E5766F-CDC5-00B0-6E21-0701EA766857}"/>
              </a:ext>
            </a:extLst>
          </p:cNvPr>
          <p:cNvSpPr>
            <a:spLocks noChangeArrowheads="1"/>
          </p:cNvSpPr>
          <p:nvPr/>
        </p:nvSpPr>
        <p:spPr bwMode="auto">
          <a:xfrm>
            <a:off x="774700" y="2008188"/>
            <a:ext cx="40100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Wechsel zwischen Themen langsamer</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0" name="Group 59">
            <a:extLst>
              <a:ext uri="{FF2B5EF4-FFF2-40B4-BE49-F238E27FC236}">
                <a16:creationId xmlns:a16="http://schemas.microsoft.com/office/drawing/2014/main" id="{9B0E991C-0893-E492-6C71-39EA1E3361AA}"/>
              </a:ext>
            </a:extLst>
          </p:cNvPr>
          <p:cNvGrpSpPr/>
          <p:nvPr/>
        </p:nvGrpSpPr>
        <p:grpSpPr>
          <a:xfrm>
            <a:off x="4876800" y="2349500"/>
            <a:ext cx="6607175" cy="419100"/>
            <a:chOff x="4876800" y="2349500"/>
            <a:chExt cx="6607175" cy="419100"/>
          </a:xfrm>
        </p:grpSpPr>
        <p:sp>
          <p:nvSpPr>
            <p:cNvPr id="13" name="Rectangle 7">
              <a:extLst>
                <a:ext uri="{FF2B5EF4-FFF2-40B4-BE49-F238E27FC236}">
                  <a16:creationId xmlns:a16="http://schemas.microsoft.com/office/drawing/2014/main" id="{3AADE776-9E24-B96D-F2EF-D276C6BAABA9}"/>
                </a:ext>
              </a:extLst>
            </p:cNvPr>
            <p:cNvSpPr>
              <a:spLocks noChangeArrowheads="1"/>
            </p:cNvSpPr>
            <p:nvPr/>
          </p:nvSpPr>
          <p:spPr bwMode="auto">
            <a:xfrm>
              <a:off x="4876800" y="2349500"/>
              <a:ext cx="6607175" cy="4191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40" name="Rectangle 34">
              <a:extLst>
                <a:ext uri="{FF2B5EF4-FFF2-40B4-BE49-F238E27FC236}">
                  <a16:creationId xmlns:a16="http://schemas.microsoft.com/office/drawing/2014/main" id="{5E040532-C328-5357-4BE3-96B3069B408E}"/>
                </a:ext>
              </a:extLst>
            </p:cNvPr>
            <p:cNvSpPr>
              <a:spLocks noChangeArrowheads="1"/>
            </p:cNvSpPr>
            <p:nvPr/>
          </p:nvSpPr>
          <p:spPr bwMode="auto">
            <a:xfrm>
              <a:off x="4949825" y="2424113"/>
              <a:ext cx="43387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Was genau? Gegenseitig Kennenlernen?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grpSp>
        <p:nvGrpSpPr>
          <p:cNvPr id="68" name="Group 67">
            <a:extLst>
              <a:ext uri="{FF2B5EF4-FFF2-40B4-BE49-F238E27FC236}">
                <a16:creationId xmlns:a16="http://schemas.microsoft.com/office/drawing/2014/main" id="{B89DF4C7-8940-F568-6807-8B5BC1FABD3D}"/>
              </a:ext>
            </a:extLst>
          </p:cNvPr>
          <p:cNvGrpSpPr/>
          <p:nvPr/>
        </p:nvGrpSpPr>
        <p:grpSpPr>
          <a:xfrm>
            <a:off x="774700" y="2424113"/>
            <a:ext cx="3846842" cy="276999"/>
            <a:chOff x="774700" y="2424113"/>
            <a:chExt cx="3846842" cy="276999"/>
          </a:xfrm>
        </p:grpSpPr>
        <p:sp>
          <p:nvSpPr>
            <p:cNvPr id="41" name="Rectangle 35">
              <a:extLst>
                <a:ext uri="{FF2B5EF4-FFF2-40B4-BE49-F238E27FC236}">
                  <a16:creationId xmlns:a16="http://schemas.microsoft.com/office/drawing/2014/main" id="{CF84C77B-A645-EAE4-9477-C95906EF6284}"/>
                </a:ext>
              </a:extLst>
            </p:cNvPr>
            <p:cNvSpPr>
              <a:spLocks noChangeArrowheads="1"/>
            </p:cNvSpPr>
            <p:nvPr/>
          </p:nvSpPr>
          <p:spPr bwMode="auto">
            <a:xfrm>
              <a:off x="774700" y="2424113"/>
              <a:ext cx="1077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Interaktion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43" name="Rectangle 37">
              <a:extLst>
                <a:ext uri="{FF2B5EF4-FFF2-40B4-BE49-F238E27FC236}">
                  <a16:creationId xmlns:a16="http://schemas.microsoft.com/office/drawing/2014/main" id="{38A47860-F313-9FC1-CE4B-B455E665AAE7}"/>
                </a:ext>
              </a:extLst>
            </p:cNvPr>
            <p:cNvSpPr>
              <a:spLocks noChangeArrowheads="1"/>
            </p:cNvSpPr>
            <p:nvPr/>
          </p:nvSpPr>
          <p:spPr bwMode="auto">
            <a:xfrm>
              <a:off x="1906953" y="2424113"/>
              <a:ext cx="2714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zwischen den Teilnehmern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grpSp>
        <p:nvGrpSpPr>
          <p:cNvPr id="61" name="Group 60">
            <a:extLst>
              <a:ext uri="{FF2B5EF4-FFF2-40B4-BE49-F238E27FC236}">
                <a16:creationId xmlns:a16="http://schemas.microsoft.com/office/drawing/2014/main" id="{BFDAAF64-06C9-9C95-7F07-4C910183DCB8}"/>
              </a:ext>
            </a:extLst>
          </p:cNvPr>
          <p:cNvGrpSpPr/>
          <p:nvPr/>
        </p:nvGrpSpPr>
        <p:grpSpPr>
          <a:xfrm>
            <a:off x="4876800" y="2768600"/>
            <a:ext cx="6607175" cy="692150"/>
            <a:chOff x="4876800" y="2768600"/>
            <a:chExt cx="6607175" cy="692150"/>
          </a:xfrm>
        </p:grpSpPr>
        <p:sp>
          <p:nvSpPr>
            <p:cNvPr id="14" name="Rectangle 8">
              <a:extLst>
                <a:ext uri="{FF2B5EF4-FFF2-40B4-BE49-F238E27FC236}">
                  <a16:creationId xmlns:a16="http://schemas.microsoft.com/office/drawing/2014/main" id="{ED47A77C-0BC9-CA3B-D22D-17A8F82B07AE}"/>
                </a:ext>
              </a:extLst>
            </p:cNvPr>
            <p:cNvSpPr>
              <a:spLocks noChangeArrowheads="1"/>
            </p:cNvSpPr>
            <p:nvPr/>
          </p:nvSpPr>
          <p:spPr bwMode="auto">
            <a:xfrm>
              <a:off x="4876800" y="2768600"/>
              <a:ext cx="6607175" cy="69215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44" name="Rectangle 38">
              <a:extLst>
                <a:ext uri="{FF2B5EF4-FFF2-40B4-BE49-F238E27FC236}">
                  <a16:creationId xmlns:a16="http://schemas.microsoft.com/office/drawing/2014/main" id="{A564FA3F-354A-C1AC-4150-37708F506133}"/>
                </a:ext>
              </a:extLst>
            </p:cNvPr>
            <p:cNvSpPr>
              <a:spLocks noChangeArrowheads="1"/>
            </p:cNvSpPr>
            <p:nvPr/>
          </p:nvSpPr>
          <p:spPr bwMode="auto">
            <a:xfrm>
              <a:off x="4949825" y="2843213"/>
              <a:ext cx="63976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Können wir versuchen. Die eine Erfahrung war aber nicht gut. </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45" name="Rectangle 39">
              <a:extLst>
                <a:ext uri="{FF2B5EF4-FFF2-40B4-BE49-F238E27FC236}">
                  <a16:creationId xmlns:a16="http://schemas.microsoft.com/office/drawing/2014/main" id="{8A1C2E42-BFA1-48B8-6CF5-B08B39797325}"/>
                </a:ext>
              </a:extLst>
            </p:cNvPr>
            <p:cNvSpPr>
              <a:spLocks noChangeArrowheads="1"/>
            </p:cNvSpPr>
            <p:nvPr/>
          </p:nvSpPr>
          <p:spPr bwMode="auto">
            <a:xfrm>
              <a:off x="4949825" y="3117850"/>
              <a:ext cx="60744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Es war </a:t>
              </a:r>
              <a:r>
                <a:rPr lang="de-DE" altLang="de-DE" dirty="0">
                  <a:solidFill>
                    <a:srgbClr val="000000"/>
                  </a:solidFill>
                </a:rPr>
                <a:t>v</a:t>
              </a:r>
              <a:r>
                <a:rPr kumimoji="0" lang="de-DE" altLang="de-DE" sz="1800" b="0" i="0" u="none" strike="noStrike" cap="none" normalizeH="0" baseline="0" dirty="0">
                  <a:ln>
                    <a:noFill/>
                  </a:ln>
                  <a:solidFill>
                    <a:srgbClr val="000000"/>
                  </a:solidFill>
                  <a:effectLst/>
                  <a:latin typeface="Arial" panose="020B0604020202020204" pitchFamily="34" charset="0"/>
                </a:rPr>
                <a:t>iel statischer, keine Bewegung, jeder blieb sitzen.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sp>
        <p:nvSpPr>
          <p:cNvPr id="46" name="Rectangle 40">
            <a:extLst>
              <a:ext uri="{FF2B5EF4-FFF2-40B4-BE49-F238E27FC236}">
                <a16:creationId xmlns:a16="http://schemas.microsoft.com/office/drawing/2014/main" id="{7B87276C-E547-0499-70D5-3F377416A7DF}"/>
              </a:ext>
            </a:extLst>
          </p:cNvPr>
          <p:cNvSpPr>
            <a:spLocks noChangeArrowheads="1"/>
          </p:cNvSpPr>
          <p:nvPr/>
        </p:nvSpPr>
        <p:spPr bwMode="auto">
          <a:xfrm>
            <a:off x="774700" y="2843213"/>
            <a:ext cx="22574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Bestuhlung wechseln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2" name="Group 61">
            <a:extLst>
              <a:ext uri="{FF2B5EF4-FFF2-40B4-BE49-F238E27FC236}">
                <a16:creationId xmlns:a16="http://schemas.microsoft.com/office/drawing/2014/main" id="{168C30A5-E01A-DEBC-486F-27AB9967C33D}"/>
              </a:ext>
            </a:extLst>
          </p:cNvPr>
          <p:cNvGrpSpPr/>
          <p:nvPr/>
        </p:nvGrpSpPr>
        <p:grpSpPr>
          <a:xfrm>
            <a:off x="4876800" y="3460750"/>
            <a:ext cx="6864350" cy="419100"/>
            <a:chOff x="4876800" y="3460750"/>
            <a:chExt cx="6864350" cy="419100"/>
          </a:xfrm>
        </p:grpSpPr>
        <p:sp>
          <p:nvSpPr>
            <p:cNvPr id="15" name="Rectangle 9">
              <a:extLst>
                <a:ext uri="{FF2B5EF4-FFF2-40B4-BE49-F238E27FC236}">
                  <a16:creationId xmlns:a16="http://schemas.microsoft.com/office/drawing/2014/main" id="{F4FC543F-929F-6A24-32CF-FCA6E99ABD63}"/>
                </a:ext>
              </a:extLst>
            </p:cNvPr>
            <p:cNvSpPr>
              <a:spLocks noChangeArrowheads="1"/>
            </p:cNvSpPr>
            <p:nvPr/>
          </p:nvSpPr>
          <p:spPr bwMode="auto">
            <a:xfrm>
              <a:off x="4876800" y="3460750"/>
              <a:ext cx="6607175" cy="4191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47" name="Rectangle 41">
              <a:extLst>
                <a:ext uri="{FF2B5EF4-FFF2-40B4-BE49-F238E27FC236}">
                  <a16:creationId xmlns:a16="http://schemas.microsoft.com/office/drawing/2014/main" id="{FE6ECD79-71E6-C7BD-34AA-33C0784003D5}"/>
                </a:ext>
              </a:extLst>
            </p:cNvPr>
            <p:cNvSpPr>
              <a:spLocks noChangeArrowheads="1"/>
            </p:cNvSpPr>
            <p:nvPr/>
          </p:nvSpPr>
          <p:spPr bwMode="auto">
            <a:xfrm>
              <a:off x="4949825" y="3535363"/>
              <a:ext cx="67913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Baue ich ein. Der Butler brachte aber irgendwann nichts mehr.</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sp>
        <p:nvSpPr>
          <p:cNvPr id="48" name="Rectangle 42">
            <a:extLst>
              <a:ext uri="{FF2B5EF4-FFF2-40B4-BE49-F238E27FC236}">
                <a16:creationId xmlns:a16="http://schemas.microsoft.com/office/drawing/2014/main" id="{C9F04DDD-9AF3-0A0B-E49D-5DF0533888E4}"/>
              </a:ext>
            </a:extLst>
          </p:cNvPr>
          <p:cNvSpPr>
            <a:spLocks noChangeArrowheads="1"/>
          </p:cNvSpPr>
          <p:nvPr/>
        </p:nvSpPr>
        <p:spPr bwMode="auto">
          <a:xfrm>
            <a:off x="774700" y="3535363"/>
            <a:ext cx="38576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Frage nach Wünschen am Schluss</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3" name="Group 62">
            <a:extLst>
              <a:ext uri="{FF2B5EF4-FFF2-40B4-BE49-F238E27FC236}">
                <a16:creationId xmlns:a16="http://schemas.microsoft.com/office/drawing/2014/main" id="{892007B9-7CDE-C889-26ED-6966C102CD10}"/>
              </a:ext>
            </a:extLst>
          </p:cNvPr>
          <p:cNvGrpSpPr/>
          <p:nvPr/>
        </p:nvGrpSpPr>
        <p:grpSpPr>
          <a:xfrm>
            <a:off x="4876800" y="3879850"/>
            <a:ext cx="6607175" cy="417513"/>
            <a:chOff x="4876800" y="3879850"/>
            <a:chExt cx="6607175" cy="417513"/>
          </a:xfrm>
        </p:grpSpPr>
        <p:sp>
          <p:nvSpPr>
            <p:cNvPr id="16" name="Rectangle 10">
              <a:extLst>
                <a:ext uri="{FF2B5EF4-FFF2-40B4-BE49-F238E27FC236}">
                  <a16:creationId xmlns:a16="http://schemas.microsoft.com/office/drawing/2014/main" id="{23C5C3AB-6E17-CCFA-FC47-AC06BEEFF21A}"/>
                </a:ext>
              </a:extLst>
            </p:cNvPr>
            <p:cNvSpPr>
              <a:spLocks noChangeArrowheads="1"/>
            </p:cNvSpPr>
            <p:nvPr/>
          </p:nvSpPr>
          <p:spPr bwMode="auto">
            <a:xfrm>
              <a:off x="4876800" y="3879850"/>
              <a:ext cx="6607175" cy="417513"/>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49" name="Rectangle 43">
              <a:extLst>
                <a:ext uri="{FF2B5EF4-FFF2-40B4-BE49-F238E27FC236}">
                  <a16:creationId xmlns:a16="http://schemas.microsoft.com/office/drawing/2014/main" id="{003DA072-EDC5-1453-2D83-236092DE2FBD}"/>
                </a:ext>
              </a:extLst>
            </p:cNvPr>
            <p:cNvSpPr>
              <a:spLocks noChangeArrowheads="1"/>
            </p:cNvSpPr>
            <p:nvPr/>
          </p:nvSpPr>
          <p:spPr bwMode="auto">
            <a:xfrm>
              <a:off x="4949825" y="3954463"/>
              <a:ext cx="2701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Verlängern wir auf 30 min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sp>
        <p:nvSpPr>
          <p:cNvPr id="50" name="Rectangle 44">
            <a:extLst>
              <a:ext uri="{FF2B5EF4-FFF2-40B4-BE49-F238E27FC236}">
                <a16:creationId xmlns:a16="http://schemas.microsoft.com/office/drawing/2014/main" id="{4FD2BA2D-FB75-BAB3-072C-08C6C45E9E1A}"/>
              </a:ext>
            </a:extLst>
          </p:cNvPr>
          <p:cNvSpPr>
            <a:spLocks noChangeArrowheads="1"/>
          </p:cNvSpPr>
          <p:nvPr/>
        </p:nvSpPr>
        <p:spPr bwMode="auto">
          <a:xfrm>
            <a:off x="774700" y="3954463"/>
            <a:ext cx="1893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Pause verlängern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5" name="Group 64">
            <a:extLst>
              <a:ext uri="{FF2B5EF4-FFF2-40B4-BE49-F238E27FC236}">
                <a16:creationId xmlns:a16="http://schemas.microsoft.com/office/drawing/2014/main" id="{7F72BF7B-0DAC-63F1-C4D1-D6D2CFEC6940}"/>
              </a:ext>
            </a:extLst>
          </p:cNvPr>
          <p:cNvGrpSpPr/>
          <p:nvPr/>
        </p:nvGrpSpPr>
        <p:grpSpPr>
          <a:xfrm>
            <a:off x="4876800" y="4297363"/>
            <a:ext cx="6607175" cy="419100"/>
            <a:chOff x="4876800" y="4297363"/>
            <a:chExt cx="6607175" cy="419100"/>
          </a:xfrm>
        </p:grpSpPr>
        <p:sp>
          <p:nvSpPr>
            <p:cNvPr id="17" name="Rectangle 11">
              <a:extLst>
                <a:ext uri="{FF2B5EF4-FFF2-40B4-BE49-F238E27FC236}">
                  <a16:creationId xmlns:a16="http://schemas.microsoft.com/office/drawing/2014/main" id="{521284FB-C8A8-BE38-31FC-FEAB76FB29B3}"/>
                </a:ext>
              </a:extLst>
            </p:cNvPr>
            <p:cNvSpPr>
              <a:spLocks noChangeArrowheads="1"/>
            </p:cNvSpPr>
            <p:nvPr/>
          </p:nvSpPr>
          <p:spPr bwMode="auto">
            <a:xfrm>
              <a:off x="4876800" y="4297363"/>
              <a:ext cx="6607175" cy="4191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51" name="Rectangle 45">
              <a:extLst>
                <a:ext uri="{FF2B5EF4-FFF2-40B4-BE49-F238E27FC236}">
                  <a16:creationId xmlns:a16="http://schemas.microsoft.com/office/drawing/2014/main" id="{E305D622-952E-3519-4BA3-D68F13E82D58}"/>
                </a:ext>
              </a:extLst>
            </p:cNvPr>
            <p:cNvSpPr>
              <a:spLocks noChangeArrowheads="1"/>
            </p:cNvSpPr>
            <p:nvPr/>
          </p:nvSpPr>
          <p:spPr bwMode="auto">
            <a:xfrm>
              <a:off x="4949825" y="4375150"/>
              <a:ext cx="25130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Siehe «Wechsel» oben </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52" name="Rectangle 46">
              <a:extLst>
                <a:ext uri="{FF2B5EF4-FFF2-40B4-BE49-F238E27FC236}">
                  <a16:creationId xmlns:a16="http://schemas.microsoft.com/office/drawing/2014/main" id="{2D5CAD30-759B-AE03-FAE5-1BB35157A820}"/>
                </a:ext>
              </a:extLst>
            </p:cNvPr>
            <p:cNvSpPr>
              <a:spLocks noChangeArrowheads="1"/>
            </p:cNvSpPr>
            <p:nvPr/>
          </p:nvSpPr>
          <p:spPr bwMode="auto">
            <a:xfrm>
              <a:off x="7359650" y="4375150"/>
              <a:ext cx="176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rgbClr val="000000"/>
                  </a:solidFill>
                  <a:effectLst/>
                  <a:latin typeface="Arial" panose="020B0604020202020204" pitchFamily="34" charset="0"/>
                </a:rPr>
                <a:t>-</a:t>
              </a:r>
              <a:endParaRPr kumimoji="0" lang="de-DE" altLang="de-DE" sz="1800" b="0" i="0" u="none" strike="noStrike" cap="none" normalizeH="0" baseline="0">
                <a:ln>
                  <a:noFill/>
                </a:ln>
                <a:solidFill>
                  <a:schemeClr val="tx1"/>
                </a:solidFill>
                <a:effectLst/>
                <a:latin typeface="Arial" panose="020B0604020202020204" pitchFamily="34" charset="0"/>
              </a:endParaRPr>
            </a:p>
          </p:txBody>
        </p:sp>
        <p:sp>
          <p:nvSpPr>
            <p:cNvPr id="53" name="Rectangle 47">
              <a:extLst>
                <a:ext uri="{FF2B5EF4-FFF2-40B4-BE49-F238E27FC236}">
                  <a16:creationId xmlns:a16="http://schemas.microsoft.com/office/drawing/2014/main" id="{1CD737A5-DECB-C32B-79C0-C70DC77EADD3}"/>
                </a:ext>
              </a:extLst>
            </p:cNvPr>
            <p:cNvSpPr>
              <a:spLocks noChangeArrowheads="1"/>
            </p:cNvSpPr>
            <p:nvPr/>
          </p:nvSpPr>
          <p:spPr bwMode="auto">
            <a:xfrm>
              <a:off x="7497763" y="4375150"/>
              <a:ext cx="20685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rgbClr val="000000"/>
                  </a:solidFill>
                  <a:effectLst/>
                  <a:latin typeface="Arial" panose="020B0604020202020204" pitchFamily="34" charset="0"/>
                </a:rPr>
                <a:t>lege ich zusammen</a:t>
              </a:r>
              <a:endParaRPr kumimoji="0" lang="de-DE" altLang="de-DE" sz="1800" b="0" i="0" u="none" strike="noStrike" cap="none" normalizeH="0" baseline="0">
                <a:ln>
                  <a:noFill/>
                </a:ln>
                <a:solidFill>
                  <a:schemeClr val="tx1"/>
                </a:solidFill>
                <a:effectLst/>
                <a:latin typeface="Arial" panose="020B0604020202020204" pitchFamily="34" charset="0"/>
              </a:endParaRPr>
            </a:p>
          </p:txBody>
        </p:sp>
      </p:grpSp>
      <p:sp>
        <p:nvSpPr>
          <p:cNvPr id="54" name="Rectangle 48">
            <a:extLst>
              <a:ext uri="{FF2B5EF4-FFF2-40B4-BE49-F238E27FC236}">
                <a16:creationId xmlns:a16="http://schemas.microsoft.com/office/drawing/2014/main" id="{BBB25193-5CB5-33F2-CDA8-94EBAE8C74D7}"/>
              </a:ext>
            </a:extLst>
          </p:cNvPr>
          <p:cNvSpPr>
            <a:spLocks noChangeArrowheads="1"/>
          </p:cNvSpPr>
          <p:nvPr/>
        </p:nvSpPr>
        <p:spPr bwMode="auto">
          <a:xfrm>
            <a:off x="774700" y="4375150"/>
            <a:ext cx="1789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Mehr Diskussion</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grpSp>
        <p:nvGrpSpPr>
          <p:cNvPr id="66" name="Group 65">
            <a:extLst>
              <a:ext uri="{FF2B5EF4-FFF2-40B4-BE49-F238E27FC236}">
                <a16:creationId xmlns:a16="http://schemas.microsoft.com/office/drawing/2014/main" id="{5226E66B-29DC-F275-3FD6-4E230A11FE02}"/>
              </a:ext>
            </a:extLst>
          </p:cNvPr>
          <p:cNvGrpSpPr/>
          <p:nvPr/>
        </p:nvGrpSpPr>
        <p:grpSpPr>
          <a:xfrm>
            <a:off x="4876800" y="4716463"/>
            <a:ext cx="6607175" cy="692150"/>
            <a:chOff x="4876800" y="4716463"/>
            <a:chExt cx="6607175" cy="692150"/>
          </a:xfrm>
        </p:grpSpPr>
        <p:sp>
          <p:nvSpPr>
            <p:cNvPr id="18" name="Rectangle 12">
              <a:extLst>
                <a:ext uri="{FF2B5EF4-FFF2-40B4-BE49-F238E27FC236}">
                  <a16:creationId xmlns:a16="http://schemas.microsoft.com/office/drawing/2014/main" id="{14CF55E9-CD42-C625-FF90-B5305CDB7550}"/>
                </a:ext>
              </a:extLst>
            </p:cNvPr>
            <p:cNvSpPr>
              <a:spLocks noChangeArrowheads="1"/>
            </p:cNvSpPr>
            <p:nvPr/>
          </p:nvSpPr>
          <p:spPr bwMode="auto">
            <a:xfrm>
              <a:off x="4876800" y="4716463"/>
              <a:ext cx="6607175" cy="69215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CH"/>
            </a:p>
          </p:txBody>
        </p:sp>
        <p:sp>
          <p:nvSpPr>
            <p:cNvPr id="55" name="Rectangle 49">
              <a:extLst>
                <a:ext uri="{FF2B5EF4-FFF2-40B4-BE49-F238E27FC236}">
                  <a16:creationId xmlns:a16="http://schemas.microsoft.com/office/drawing/2014/main" id="{87AC2CC9-23DB-6EB4-E33F-F3DD636A4FCF}"/>
                </a:ext>
              </a:extLst>
            </p:cNvPr>
            <p:cNvSpPr>
              <a:spLocks noChangeArrowheads="1"/>
            </p:cNvSpPr>
            <p:nvPr/>
          </p:nvSpPr>
          <p:spPr bwMode="auto">
            <a:xfrm>
              <a:off x="4949825" y="4791075"/>
              <a:ext cx="64214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rgbClr val="000000"/>
                  </a:solidFill>
                  <a:effectLst/>
                  <a:latin typeface="Arial" panose="020B0604020202020204" pitchFamily="34" charset="0"/>
                </a:rPr>
                <a:t>Wer will bringt einmal im Quartal etwas zum Knabbern mit. Es </a:t>
              </a:r>
              <a:endParaRPr kumimoji="0" lang="de-DE" altLang="de-DE" sz="1800" b="0" i="0" u="none" strike="noStrike" cap="none" normalizeH="0" baseline="0">
                <a:ln>
                  <a:noFill/>
                </a:ln>
                <a:solidFill>
                  <a:schemeClr val="tx1"/>
                </a:solidFill>
                <a:effectLst/>
                <a:latin typeface="Arial" panose="020B0604020202020204" pitchFamily="34" charset="0"/>
              </a:endParaRPr>
            </a:p>
          </p:txBody>
        </p:sp>
        <p:sp>
          <p:nvSpPr>
            <p:cNvPr id="56" name="Rectangle 50">
              <a:extLst>
                <a:ext uri="{FF2B5EF4-FFF2-40B4-BE49-F238E27FC236}">
                  <a16:creationId xmlns:a16="http://schemas.microsoft.com/office/drawing/2014/main" id="{D9C910B9-BC4C-37DE-3F26-A916FFB790F7}"/>
                </a:ext>
              </a:extLst>
            </p:cNvPr>
            <p:cNvSpPr>
              <a:spLocks noChangeArrowheads="1"/>
            </p:cNvSpPr>
            <p:nvPr/>
          </p:nvSpPr>
          <p:spPr bwMode="auto">
            <a:xfrm>
              <a:off x="4949825" y="5065713"/>
              <a:ext cx="4887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a:ln>
                    <a:noFill/>
                  </a:ln>
                  <a:solidFill>
                    <a:srgbClr val="000000"/>
                  </a:solidFill>
                  <a:effectLst/>
                  <a:latin typeface="Arial" panose="020B0604020202020204" pitchFamily="34" charset="0"/>
                </a:rPr>
                <a:t>gibt ab jetzt bei uns ein Fach nur für die Soirée.</a:t>
              </a:r>
              <a:endParaRPr kumimoji="0" lang="de-DE" altLang="de-DE" sz="1800" b="0" i="0" u="none" strike="noStrike" cap="none" normalizeH="0" baseline="0">
                <a:ln>
                  <a:noFill/>
                </a:ln>
                <a:solidFill>
                  <a:schemeClr val="tx1"/>
                </a:solidFill>
                <a:effectLst/>
                <a:latin typeface="Arial" panose="020B0604020202020204" pitchFamily="34" charset="0"/>
              </a:endParaRPr>
            </a:p>
          </p:txBody>
        </p:sp>
      </p:grpSp>
      <p:sp>
        <p:nvSpPr>
          <p:cNvPr id="57" name="Rectangle 51">
            <a:extLst>
              <a:ext uri="{FF2B5EF4-FFF2-40B4-BE49-F238E27FC236}">
                <a16:creationId xmlns:a16="http://schemas.microsoft.com/office/drawing/2014/main" id="{F8CCB21E-8715-1730-F5FA-B6B5C36E3C2B}"/>
              </a:ext>
            </a:extLst>
          </p:cNvPr>
          <p:cNvSpPr>
            <a:spLocks noChangeArrowheads="1"/>
          </p:cNvSpPr>
          <p:nvPr/>
        </p:nvSpPr>
        <p:spPr bwMode="auto">
          <a:xfrm>
            <a:off x="774700" y="4791075"/>
            <a:ext cx="3797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800" b="0" i="0" u="none" strike="noStrike" cap="none" normalizeH="0" baseline="0" dirty="0">
                <a:ln>
                  <a:noFill/>
                </a:ln>
                <a:solidFill>
                  <a:srgbClr val="000000"/>
                </a:solidFill>
                <a:effectLst/>
                <a:latin typeface="Arial" panose="020B0604020202020204" pitchFamily="34" charset="0"/>
              </a:rPr>
              <a:t>Teilnehmer bringen Knabbereien mit</a:t>
            </a: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709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ppt_x"/>
                                          </p:val>
                                        </p:tav>
                                        <p:tav tm="100000">
                                          <p:val>
                                            <p:strVal val="#ppt_x"/>
                                          </p:val>
                                        </p:tav>
                                      </p:tavLst>
                                    </p:anim>
                                    <p:anim calcmode="lin" valueType="num">
                                      <p:cBhvr additive="base">
                                        <p:cTn id="14"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ppt_x"/>
                                          </p:val>
                                        </p:tav>
                                        <p:tav tm="100000">
                                          <p:val>
                                            <p:strVal val="#ppt_x"/>
                                          </p:val>
                                        </p:tav>
                                      </p:tavLst>
                                    </p:anim>
                                    <p:anim calcmode="lin" valueType="num">
                                      <p:cBhvr additive="base">
                                        <p:cTn id="26"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ppt_x"/>
                                          </p:val>
                                        </p:tav>
                                        <p:tav tm="100000">
                                          <p:val>
                                            <p:strVal val="#ppt_x"/>
                                          </p:val>
                                        </p:tav>
                                      </p:tavLst>
                                    </p:anim>
                                    <p:anim calcmode="lin" valueType="num">
                                      <p:cBhvr additive="base">
                                        <p:cTn id="3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fill="hold"/>
                                        <p:tgtEl>
                                          <p:spTgt spid="46"/>
                                        </p:tgtEl>
                                        <p:attrNameLst>
                                          <p:attrName>ppt_x</p:attrName>
                                        </p:attrNameLst>
                                      </p:cBhvr>
                                      <p:tavLst>
                                        <p:tav tm="0">
                                          <p:val>
                                            <p:strVal val="#ppt_x"/>
                                          </p:val>
                                        </p:tav>
                                        <p:tav tm="100000">
                                          <p:val>
                                            <p:strVal val="#ppt_x"/>
                                          </p:val>
                                        </p:tav>
                                      </p:tavLst>
                                    </p:anim>
                                    <p:anim calcmode="lin" valueType="num">
                                      <p:cBhvr additive="base">
                                        <p:cTn id="4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additive="base">
                                        <p:cTn id="49" dur="500" fill="hold"/>
                                        <p:tgtEl>
                                          <p:spTgt spid="61"/>
                                        </p:tgtEl>
                                        <p:attrNameLst>
                                          <p:attrName>ppt_x</p:attrName>
                                        </p:attrNameLst>
                                      </p:cBhvr>
                                      <p:tavLst>
                                        <p:tav tm="0">
                                          <p:val>
                                            <p:strVal val="#ppt_x"/>
                                          </p:val>
                                        </p:tav>
                                        <p:tav tm="100000">
                                          <p:val>
                                            <p:strVal val="#ppt_x"/>
                                          </p:val>
                                        </p:tav>
                                      </p:tavLst>
                                    </p:anim>
                                    <p:anim calcmode="lin" valueType="num">
                                      <p:cBhvr additive="base">
                                        <p:cTn id="5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additive="base">
                                        <p:cTn id="55" dur="500" fill="hold"/>
                                        <p:tgtEl>
                                          <p:spTgt spid="48"/>
                                        </p:tgtEl>
                                        <p:attrNameLst>
                                          <p:attrName>ppt_x</p:attrName>
                                        </p:attrNameLst>
                                      </p:cBhvr>
                                      <p:tavLst>
                                        <p:tav tm="0">
                                          <p:val>
                                            <p:strVal val="#ppt_x"/>
                                          </p:val>
                                        </p:tav>
                                        <p:tav tm="100000">
                                          <p:val>
                                            <p:strVal val="#ppt_x"/>
                                          </p:val>
                                        </p:tav>
                                      </p:tavLst>
                                    </p:anim>
                                    <p:anim calcmode="lin" valueType="num">
                                      <p:cBhvr additive="base">
                                        <p:cTn id="56"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additive="base">
                                        <p:cTn id="61" dur="500" fill="hold"/>
                                        <p:tgtEl>
                                          <p:spTgt spid="62"/>
                                        </p:tgtEl>
                                        <p:attrNameLst>
                                          <p:attrName>ppt_x</p:attrName>
                                        </p:attrNameLst>
                                      </p:cBhvr>
                                      <p:tavLst>
                                        <p:tav tm="0">
                                          <p:val>
                                            <p:strVal val="#ppt_x"/>
                                          </p:val>
                                        </p:tav>
                                        <p:tav tm="100000">
                                          <p:val>
                                            <p:strVal val="#ppt_x"/>
                                          </p:val>
                                        </p:tav>
                                      </p:tavLst>
                                    </p:anim>
                                    <p:anim calcmode="lin" valueType="num">
                                      <p:cBhvr additive="base">
                                        <p:cTn id="62"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3"/>
                                        </p:tgtEl>
                                        <p:attrNameLst>
                                          <p:attrName>style.visibility</p:attrName>
                                        </p:attrNameLst>
                                      </p:cBhvr>
                                      <p:to>
                                        <p:strVal val="visible"/>
                                      </p:to>
                                    </p:set>
                                    <p:anim calcmode="lin" valueType="num">
                                      <p:cBhvr additive="base">
                                        <p:cTn id="73" dur="500" fill="hold"/>
                                        <p:tgtEl>
                                          <p:spTgt spid="63"/>
                                        </p:tgtEl>
                                        <p:attrNameLst>
                                          <p:attrName>ppt_x</p:attrName>
                                        </p:attrNameLst>
                                      </p:cBhvr>
                                      <p:tavLst>
                                        <p:tav tm="0">
                                          <p:val>
                                            <p:strVal val="#ppt_x"/>
                                          </p:val>
                                        </p:tav>
                                        <p:tav tm="100000">
                                          <p:val>
                                            <p:strVal val="#ppt_x"/>
                                          </p:val>
                                        </p:tav>
                                      </p:tavLst>
                                    </p:anim>
                                    <p:anim calcmode="lin" valueType="num">
                                      <p:cBhvr additive="base">
                                        <p:cTn id="7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54"/>
                                        </p:tgtEl>
                                        <p:attrNameLst>
                                          <p:attrName>style.visibility</p:attrName>
                                        </p:attrNameLst>
                                      </p:cBhvr>
                                      <p:to>
                                        <p:strVal val="visible"/>
                                      </p:to>
                                    </p:set>
                                    <p:anim calcmode="lin" valueType="num">
                                      <p:cBhvr additive="base">
                                        <p:cTn id="79" dur="500" fill="hold"/>
                                        <p:tgtEl>
                                          <p:spTgt spid="54"/>
                                        </p:tgtEl>
                                        <p:attrNameLst>
                                          <p:attrName>ppt_x</p:attrName>
                                        </p:attrNameLst>
                                      </p:cBhvr>
                                      <p:tavLst>
                                        <p:tav tm="0">
                                          <p:val>
                                            <p:strVal val="#ppt_x"/>
                                          </p:val>
                                        </p:tav>
                                        <p:tav tm="100000">
                                          <p:val>
                                            <p:strVal val="#ppt_x"/>
                                          </p:val>
                                        </p:tav>
                                      </p:tavLst>
                                    </p:anim>
                                    <p:anim calcmode="lin" valueType="num">
                                      <p:cBhvr additive="base">
                                        <p:cTn id="80"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65"/>
                                        </p:tgtEl>
                                        <p:attrNameLst>
                                          <p:attrName>style.visibility</p:attrName>
                                        </p:attrNameLst>
                                      </p:cBhvr>
                                      <p:to>
                                        <p:strVal val="visible"/>
                                      </p:to>
                                    </p:set>
                                    <p:anim calcmode="lin" valueType="num">
                                      <p:cBhvr additive="base">
                                        <p:cTn id="85" dur="500" fill="hold"/>
                                        <p:tgtEl>
                                          <p:spTgt spid="65"/>
                                        </p:tgtEl>
                                        <p:attrNameLst>
                                          <p:attrName>ppt_x</p:attrName>
                                        </p:attrNameLst>
                                      </p:cBhvr>
                                      <p:tavLst>
                                        <p:tav tm="0">
                                          <p:val>
                                            <p:strVal val="#ppt_x"/>
                                          </p:val>
                                        </p:tav>
                                        <p:tav tm="100000">
                                          <p:val>
                                            <p:strVal val="#ppt_x"/>
                                          </p:val>
                                        </p:tav>
                                      </p:tavLst>
                                    </p:anim>
                                    <p:anim calcmode="lin" valueType="num">
                                      <p:cBhvr additive="base">
                                        <p:cTn id="86"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additive="base">
                                        <p:cTn id="91" dur="500" fill="hold"/>
                                        <p:tgtEl>
                                          <p:spTgt spid="57"/>
                                        </p:tgtEl>
                                        <p:attrNameLst>
                                          <p:attrName>ppt_x</p:attrName>
                                        </p:attrNameLst>
                                      </p:cBhvr>
                                      <p:tavLst>
                                        <p:tav tm="0">
                                          <p:val>
                                            <p:strVal val="#ppt_x"/>
                                          </p:val>
                                        </p:tav>
                                        <p:tav tm="100000">
                                          <p:val>
                                            <p:strVal val="#ppt_x"/>
                                          </p:val>
                                        </p:tav>
                                      </p:tavLst>
                                    </p:anim>
                                    <p:anim calcmode="lin" valueType="num">
                                      <p:cBhvr additive="base">
                                        <p:cTn id="9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66"/>
                                        </p:tgtEl>
                                        <p:attrNameLst>
                                          <p:attrName>style.visibility</p:attrName>
                                        </p:attrNameLst>
                                      </p:cBhvr>
                                      <p:to>
                                        <p:strVal val="visible"/>
                                      </p:to>
                                    </p:set>
                                    <p:anim calcmode="lin" valueType="num">
                                      <p:cBhvr additive="base">
                                        <p:cTn id="97" dur="500" fill="hold"/>
                                        <p:tgtEl>
                                          <p:spTgt spid="66"/>
                                        </p:tgtEl>
                                        <p:attrNameLst>
                                          <p:attrName>ppt_x</p:attrName>
                                        </p:attrNameLst>
                                      </p:cBhvr>
                                      <p:tavLst>
                                        <p:tav tm="0">
                                          <p:val>
                                            <p:strVal val="#ppt_x"/>
                                          </p:val>
                                        </p:tav>
                                        <p:tav tm="100000">
                                          <p:val>
                                            <p:strVal val="#ppt_x"/>
                                          </p:val>
                                        </p:tav>
                                      </p:tavLst>
                                    </p:anim>
                                    <p:anim calcmode="lin" valueType="num">
                                      <p:cBhvr additive="base">
                                        <p:cTn id="98" dur="500" fill="hold"/>
                                        <p:tgtEl>
                                          <p:spTgt spid="66"/>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6"/>
                                        </p:tgtEl>
                                        <p:attrNameLst>
                                          <p:attrName>style.visibility</p:attrName>
                                        </p:attrNameLst>
                                      </p:cBhvr>
                                      <p:to>
                                        <p:strVal val="visible"/>
                                      </p:to>
                                    </p:set>
                                    <p:anim calcmode="lin" valueType="num">
                                      <p:cBhvr additive="base">
                                        <p:cTn id="103" dur="500" fill="hold"/>
                                        <p:tgtEl>
                                          <p:spTgt spid="6"/>
                                        </p:tgtEl>
                                        <p:attrNameLst>
                                          <p:attrName>ppt_x</p:attrName>
                                        </p:attrNameLst>
                                      </p:cBhvr>
                                      <p:tavLst>
                                        <p:tav tm="0">
                                          <p:val>
                                            <p:strVal val="#ppt_x"/>
                                          </p:val>
                                        </p:tav>
                                        <p:tav tm="100000">
                                          <p:val>
                                            <p:strVal val="#ppt_x"/>
                                          </p:val>
                                        </p:tav>
                                      </p:tavLst>
                                    </p:anim>
                                    <p:anim calcmode="lin" valueType="num">
                                      <p:cBhvr additive="base">
                                        <p:cTn id="104" dur="500" fill="hold"/>
                                        <p:tgtEl>
                                          <p:spTgt spid="6"/>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3"/>
                                        </p:tgtEl>
                                        <p:attrNameLst>
                                          <p:attrName>style.visibility</p:attrName>
                                        </p:attrNameLst>
                                      </p:cBhvr>
                                      <p:to>
                                        <p:strVal val="visible"/>
                                      </p:to>
                                    </p:set>
                                    <p:anim calcmode="lin" valueType="num">
                                      <p:cBhvr additive="base">
                                        <p:cTn id="107" dur="500" fill="hold"/>
                                        <p:tgtEl>
                                          <p:spTgt spid="3"/>
                                        </p:tgtEl>
                                        <p:attrNameLst>
                                          <p:attrName>ppt_x</p:attrName>
                                        </p:attrNameLst>
                                      </p:cBhvr>
                                      <p:tavLst>
                                        <p:tav tm="0">
                                          <p:val>
                                            <p:strVal val="#ppt_x"/>
                                          </p:val>
                                        </p:tav>
                                        <p:tav tm="100000">
                                          <p:val>
                                            <p:strVal val="#ppt_x"/>
                                          </p:val>
                                        </p:tav>
                                      </p:tavLst>
                                    </p:anim>
                                    <p:anim calcmode="lin" valueType="num">
                                      <p:cBhvr additive="base">
                                        <p:cTn id="10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5" grpId="0"/>
      <p:bldP spid="39" grpId="0"/>
      <p:bldP spid="46" grpId="0"/>
      <p:bldP spid="48" grpId="0"/>
      <p:bldP spid="50" grpId="0"/>
      <p:bldP spid="54" grpId="0"/>
      <p:bldP spid="57"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E727C-7CCC-950F-C88B-6DC1B74898CC}"/>
              </a:ext>
            </a:extLst>
          </p:cNvPr>
          <p:cNvSpPr>
            <a:spLocks noGrp="1"/>
          </p:cNvSpPr>
          <p:nvPr>
            <p:ph type="title"/>
          </p:nvPr>
        </p:nvSpPr>
        <p:spPr/>
        <p:txBody>
          <a:bodyPr/>
          <a:lstStyle/>
          <a:p>
            <a:r>
              <a:rPr lang="de-CH" dirty="0"/>
              <a:t>Update…</a:t>
            </a:r>
          </a:p>
        </p:txBody>
      </p:sp>
      <p:sp>
        <p:nvSpPr>
          <p:cNvPr id="3" name="Content Placeholder 2">
            <a:extLst>
              <a:ext uri="{FF2B5EF4-FFF2-40B4-BE49-F238E27FC236}">
                <a16:creationId xmlns:a16="http://schemas.microsoft.com/office/drawing/2014/main" id="{003DAA7A-37EB-9725-3974-7E9D81F9414C}"/>
              </a:ext>
            </a:extLst>
          </p:cNvPr>
          <p:cNvSpPr>
            <a:spLocks noGrp="1"/>
          </p:cNvSpPr>
          <p:nvPr>
            <p:ph idx="1"/>
          </p:nvPr>
        </p:nvSpPr>
        <p:spPr/>
        <p:txBody>
          <a:bodyPr/>
          <a:lstStyle/>
          <a:p>
            <a:r>
              <a:rPr lang="de-CH" sz="2800" dirty="0"/>
              <a:t>Das KoMi Aroma-Testarium – V2</a:t>
            </a:r>
          </a:p>
          <a:p>
            <a:endParaRPr lang="de-CH" dirty="0"/>
          </a:p>
          <a:p>
            <a:endParaRPr lang="de-CH" dirty="0"/>
          </a:p>
          <a:p>
            <a:endParaRPr lang="de-CH" dirty="0"/>
          </a:p>
          <a:p>
            <a:endParaRPr lang="de-CH" dirty="0"/>
          </a:p>
          <a:p>
            <a:endParaRPr lang="de-CH" dirty="0"/>
          </a:p>
          <a:p>
            <a:r>
              <a:rPr lang="de-CH" dirty="0"/>
              <a:t>Es stehen 9 Aromen zum Test des eigenen Geruchssinns parat</a:t>
            </a:r>
            <a:br>
              <a:rPr lang="de-CH" dirty="0"/>
            </a:br>
            <a:r>
              <a:rPr lang="de-CH" dirty="0"/>
              <a:t>und 3 Dosen mit Kaffee-Bohnen zur «Neutralisierung».</a:t>
            </a:r>
          </a:p>
          <a:p>
            <a:r>
              <a:rPr lang="de-CH" dirty="0"/>
              <a:t>Dazu hat’s Bögen, in die man seine Lösung eintragen kann </a:t>
            </a:r>
          </a:p>
          <a:p>
            <a:endParaRPr lang="de-CH" dirty="0"/>
          </a:p>
          <a:p>
            <a:r>
              <a:rPr lang="de-CH" dirty="0"/>
              <a:t>Am Ende der Soirée gibt’s die Auflösung in Form einer verdeckten</a:t>
            </a:r>
            <a:br>
              <a:rPr lang="de-CH" dirty="0"/>
            </a:br>
            <a:r>
              <a:rPr lang="de-CH" dirty="0"/>
              <a:t>Karte. Man kann den Test also auch noch nach der Soirée machen.</a:t>
            </a:r>
          </a:p>
        </p:txBody>
      </p:sp>
      <p:sp>
        <p:nvSpPr>
          <p:cNvPr id="4" name="Slide Number Placeholder 3">
            <a:extLst>
              <a:ext uri="{FF2B5EF4-FFF2-40B4-BE49-F238E27FC236}">
                <a16:creationId xmlns:a16="http://schemas.microsoft.com/office/drawing/2014/main" id="{1F70370D-3C2A-ACB5-19A7-CFD5C188449E}"/>
              </a:ext>
            </a:extLst>
          </p:cNvPr>
          <p:cNvSpPr>
            <a:spLocks noGrp="1"/>
          </p:cNvSpPr>
          <p:nvPr>
            <p:ph type="sldNum" sz="quarter" idx="12"/>
          </p:nvPr>
        </p:nvSpPr>
        <p:spPr/>
        <p:txBody>
          <a:bodyPr/>
          <a:lstStyle/>
          <a:p>
            <a:fld id="{5A33CB2A-1702-4C1D-9CC4-8D472D39F19E}" type="slidenum">
              <a:rPr lang="en-US" smtClean="0"/>
              <a:t>9</a:t>
            </a:fld>
            <a:endParaRPr lang="en-US"/>
          </a:p>
        </p:txBody>
      </p:sp>
      <p:pic>
        <p:nvPicPr>
          <p:cNvPr id="7" name="Picture 6">
            <a:extLst>
              <a:ext uri="{FF2B5EF4-FFF2-40B4-BE49-F238E27FC236}">
                <a16:creationId xmlns:a16="http://schemas.microsoft.com/office/drawing/2014/main" id="{3BA73E2B-2F1E-31AC-4A82-92A22FDC0D9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1720312"/>
            <a:ext cx="12192000" cy="1894924"/>
          </a:xfrm>
          <a:prstGeom prst="rect">
            <a:avLst/>
          </a:prstGeom>
        </p:spPr>
      </p:pic>
      <p:pic>
        <p:nvPicPr>
          <p:cNvPr id="6" name="Picture 5">
            <a:extLst>
              <a:ext uri="{FF2B5EF4-FFF2-40B4-BE49-F238E27FC236}">
                <a16:creationId xmlns:a16="http://schemas.microsoft.com/office/drawing/2014/main" id="{1F253E2C-82BD-63DB-03F3-9C01E54AD0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440000">
            <a:off x="8462365" y="2890435"/>
            <a:ext cx="2458205" cy="3438000"/>
          </a:xfrm>
          <a:prstGeom prst="rect">
            <a:avLst/>
          </a:prstGeom>
          <a:ln>
            <a:noFill/>
          </a:ln>
          <a:effectLst>
            <a:outerShdw blurRad="292100" dist="139700" dir="2700000" algn="tl" rotWithShape="0">
              <a:srgbClr val="333333">
                <a:alpha val="65000"/>
              </a:srgbClr>
            </a:outerShdw>
          </a:effectLst>
        </p:spPr>
      </p:pic>
      <p:sp>
        <p:nvSpPr>
          <p:cNvPr id="9" name="Arrow: Right 8">
            <a:extLst>
              <a:ext uri="{FF2B5EF4-FFF2-40B4-BE49-F238E27FC236}">
                <a16:creationId xmlns:a16="http://schemas.microsoft.com/office/drawing/2014/main" id="{6215B9D3-1F05-C2E0-8E4F-34B8A988AEAB}"/>
              </a:ext>
            </a:extLst>
          </p:cNvPr>
          <p:cNvSpPr/>
          <p:nvPr/>
        </p:nvSpPr>
        <p:spPr>
          <a:xfrm>
            <a:off x="6789987" y="4723652"/>
            <a:ext cx="821410" cy="557939"/>
          </a:xfrm>
          <a:prstGeom prst="rightArrow">
            <a:avLst/>
          </a:prstGeom>
          <a:solidFill>
            <a:srgbClr val="D2B4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056558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996: Man sues Pepsi for not giving him the Harrier Jet from its commercial  - CBS News">
            <a:extLst>
              <a:ext uri="{FF2B5EF4-FFF2-40B4-BE49-F238E27FC236}">
                <a16:creationId xmlns:a16="http://schemas.microsoft.com/office/drawing/2014/main" id="{6D61C5EC-882A-57B0-8B89-DCE5575F022C}"/>
              </a:ext>
            </a:extLst>
          </p:cNvPr>
          <p:cNvPicPr>
            <a:picLocks noChangeAspect="1"/>
          </p:cNvPicPr>
          <p:nvPr/>
        </p:nvPicPr>
        <p:blipFill>
          <a:blip r:embed="rId3"/>
          <a:srcRect t="26019"/>
          <a:stretch>
            <a:fillRect/>
          </a:stretch>
        </p:blipFill>
        <p:spPr>
          <a:xfrm>
            <a:off x="0" y="0"/>
            <a:ext cx="12190968" cy="6869480"/>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6427582" y="6034208"/>
            <a:ext cx="5555970" cy="6355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r>
              <a:rPr lang="en-US" dirty="0" err="1"/>
              <a:t>Grösste</a:t>
            </a:r>
            <a:r>
              <a:rPr lang="en-US" dirty="0"/>
              <a:t> </a:t>
            </a:r>
            <a:r>
              <a:rPr lang="en-US" dirty="0" err="1"/>
              <a:t>Werbe-Desaster</a:t>
            </a:r>
            <a:endParaRPr lang="de-CH" dirty="0"/>
          </a:p>
        </p:txBody>
      </p:sp>
      <p:sp>
        <p:nvSpPr>
          <p:cNvPr id="10" name="Subtitle 2">
            <a:extLst>
              <a:ext uri="{FF2B5EF4-FFF2-40B4-BE49-F238E27FC236}">
                <a16:creationId xmlns:a16="http://schemas.microsoft.com/office/drawing/2014/main" id="{EAED93FF-1F8A-16A8-6EED-6BE8C95371DB}"/>
              </a:ext>
            </a:extLst>
          </p:cNvPr>
          <p:cNvSpPr txBox="1">
            <a:spLocks/>
          </p:cNvSpPr>
          <p:nvPr/>
        </p:nvSpPr>
        <p:spPr>
          <a:xfrm>
            <a:off x="7743463" y="3731321"/>
            <a:ext cx="4240089" cy="2206491"/>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CH" sz="3200" dirty="0"/>
              <a:t>Wenn Werbe-Versprechungen nach hinten losgehen</a:t>
            </a:r>
          </a:p>
        </p:txBody>
      </p:sp>
    </p:spTree>
    <p:extLst>
      <p:ext uri="{BB962C8B-B14F-4D97-AF65-F5344CB8AC3E}">
        <p14:creationId xmlns:p14="http://schemas.microsoft.com/office/powerpoint/2010/main" val="234214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0138B-532E-4888-2090-A62A9CD8503E}"/>
              </a:ext>
            </a:extLst>
          </p:cNvPr>
          <p:cNvSpPr>
            <a:spLocks noGrp="1"/>
          </p:cNvSpPr>
          <p:nvPr>
            <p:ph type="title"/>
          </p:nvPr>
        </p:nvSpPr>
        <p:spPr/>
        <p:txBody>
          <a:bodyPr/>
          <a:lstStyle/>
          <a:p>
            <a:r>
              <a:rPr lang="de-CH" dirty="0"/>
              <a:t>Halb-Desaster 1: «Burma-Shave» (1955)</a:t>
            </a:r>
          </a:p>
        </p:txBody>
      </p:sp>
      <p:sp>
        <p:nvSpPr>
          <p:cNvPr id="3" name="Content Placeholder 2">
            <a:extLst>
              <a:ext uri="{FF2B5EF4-FFF2-40B4-BE49-F238E27FC236}">
                <a16:creationId xmlns:a16="http://schemas.microsoft.com/office/drawing/2014/main" id="{0D79276A-7E11-FD2C-A123-19FF3AA0BEEE}"/>
              </a:ext>
            </a:extLst>
          </p:cNvPr>
          <p:cNvSpPr>
            <a:spLocks noGrp="1"/>
          </p:cNvSpPr>
          <p:nvPr>
            <p:ph idx="1"/>
          </p:nvPr>
        </p:nvSpPr>
        <p:spPr>
          <a:xfrm>
            <a:off x="516100" y="1093305"/>
            <a:ext cx="4903178" cy="4783388"/>
          </a:xfrm>
        </p:spPr>
        <p:txBody>
          <a:bodyPr/>
          <a:lstStyle/>
          <a:p>
            <a:pPr>
              <a:spcBef>
                <a:spcPts val="600"/>
              </a:spcBef>
            </a:pPr>
            <a:r>
              <a:rPr lang="de-CH" dirty="0"/>
              <a:t>Die Firma Burma-Shave reimte 1955 «Free a </a:t>
            </a:r>
            <a:r>
              <a:rPr lang="de-CH" dirty="0" err="1"/>
              <a:t>trip</a:t>
            </a:r>
            <a:r>
              <a:rPr lang="de-CH" dirty="0"/>
              <a:t> to Mars for 900 </a:t>
            </a:r>
            <a:r>
              <a:rPr lang="de-CH" dirty="0" err="1"/>
              <a:t>empty</a:t>
            </a:r>
            <a:r>
              <a:rPr lang="de-CH" dirty="0"/>
              <a:t> </a:t>
            </a:r>
            <a:r>
              <a:rPr lang="de-CH" dirty="0" err="1"/>
              <a:t>jars</a:t>
            </a:r>
            <a:r>
              <a:rPr lang="de-CH" dirty="0"/>
              <a:t>» (Eine Reise zum Mars für 900 leere Dosen), um für seine Rasiercreme zu werben. </a:t>
            </a:r>
          </a:p>
          <a:p>
            <a:pPr>
              <a:spcBef>
                <a:spcPts val="600"/>
              </a:spcBef>
            </a:pPr>
            <a:r>
              <a:rPr lang="de-CH" dirty="0"/>
              <a:t>Reime waren bei der Firma verbreitet.</a:t>
            </a:r>
          </a:p>
          <a:p>
            <a:pPr>
              <a:spcBef>
                <a:spcPts val="600"/>
              </a:spcBef>
            </a:pPr>
            <a:r>
              <a:rPr lang="de-CH" dirty="0"/>
              <a:t>Der gewitzte Supermarkt-Manager Arliss French überredete seine Kunden mit «Sendet Frenchy zum Mars» ihm ihre leeren Dosen zu überlassen.</a:t>
            </a:r>
          </a:p>
          <a:p>
            <a:pPr>
              <a:spcBef>
                <a:spcPts val="600"/>
              </a:spcBef>
            </a:pPr>
            <a:endParaRPr lang="de-CH" dirty="0"/>
          </a:p>
          <a:p>
            <a:pPr>
              <a:spcBef>
                <a:spcPts val="600"/>
              </a:spcBef>
            </a:pPr>
            <a:r>
              <a:rPr lang="de-CH" dirty="0"/>
              <a:t>Das ging dann vor Gericht aber man einigte sich aussergerichtlich:</a:t>
            </a:r>
          </a:p>
          <a:p>
            <a:pPr>
              <a:spcBef>
                <a:spcPts val="600"/>
              </a:spcBef>
            </a:pPr>
            <a:r>
              <a:rPr lang="de-CH" dirty="0"/>
              <a:t>Frenchy bekam statt einer Reise zum Mars eine Reise nach Moers in Deutschland – 6’750 km statt mindestens 54.6 Millionen km!</a:t>
            </a:r>
          </a:p>
        </p:txBody>
      </p:sp>
      <p:sp>
        <p:nvSpPr>
          <p:cNvPr id="4" name="Slide Number Placeholder 3">
            <a:extLst>
              <a:ext uri="{FF2B5EF4-FFF2-40B4-BE49-F238E27FC236}">
                <a16:creationId xmlns:a16="http://schemas.microsoft.com/office/drawing/2014/main" id="{3E42D96A-B2B2-AFB8-18F2-7105F7470312}"/>
              </a:ext>
            </a:extLst>
          </p:cNvPr>
          <p:cNvSpPr>
            <a:spLocks noGrp="1"/>
          </p:cNvSpPr>
          <p:nvPr>
            <p:ph type="sldNum" sz="quarter" idx="12"/>
          </p:nvPr>
        </p:nvSpPr>
        <p:spPr/>
        <p:txBody>
          <a:bodyPr/>
          <a:lstStyle/>
          <a:p>
            <a:fld id="{5A33CB2A-1702-4C1D-9CC4-8D472D39F19E}" type="slidenum">
              <a:rPr lang="en-US" smtClean="0"/>
              <a:t>11</a:t>
            </a:fld>
            <a:endParaRPr lang="en-US"/>
          </a:p>
        </p:txBody>
      </p:sp>
      <p:pic>
        <p:nvPicPr>
          <p:cNvPr id="5" name="Picture 4" descr="1950er Jahren Großbritannien Burma Shave Magazin Anzeige Stockfotografie -  Alamy">
            <a:extLst>
              <a:ext uri="{FF2B5EF4-FFF2-40B4-BE49-F238E27FC236}">
                <a16:creationId xmlns:a16="http://schemas.microsoft.com/office/drawing/2014/main" id="{F4956D3C-60B9-5A2F-D497-13639C1B9B1C}"/>
              </a:ext>
            </a:extLst>
          </p:cNvPr>
          <p:cNvPicPr>
            <a:picLocks noChangeAspect="1"/>
          </p:cNvPicPr>
          <p:nvPr/>
        </p:nvPicPr>
        <p:blipFill>
          <a:blip r:embed="rId2"/>
          <a:srcRect l="4836" t="2099" r="5635" b="42314"/>
          <a:stretch>
            <a:fillRect/>
          </a:stretch>
        </p:blipFill>
        <p:spPr>
          <a:xfrm>
            <a:off x="7662084" y="102540"/>
            <a:ext cx="2947131" cy="2355073"/>
          </a:xfrm>
          <a:prstGeom prst="rect">
            <a:avLst/>
          </a:prstGeom>
          <a:ln>
            <a:noFill/>
          </a:ln>
          <a:effectLst>
            <a:outerShdw blurRad="292100" dist="139700" dir="2700000" algn="tl" rotWithShape="0">
              <a:srgbClr val="333333">
                <a:alpha val="65000"/>
              </a:srgbClr>
            </a:outerShdw>
          </a:effectLst>
        </p:spPr>
      </p:pic>
      <p:pic>
        <p:nvPicPr>
          <p:cNvPr id="6" name="Picture 5" descr="Bo's Choteau Tales: Burma Shave Signs | Local News | fairfieldsuntimes.com">
            <a:extLst>
              <a:ext uri="{FF2B5EF4-FFF2-40B4-BE49-F238E27FC236}">
                <a16:creationId xmlns:a16="http://schemas.microsoft.com/office/drawing/2014/main" id="{27A4E876-9BC8-104C-22A1-65E698FF92E2}"/>
              </a:ext>
            </a:extLst>
          </p:cNvPr>
          <p:cNvPicPr>
            <a:picLocks noChangeAspect="1"/>
          </p:cNvPicPr>
          <p:nvPr/>
        </p:nvPicPr>
        <p:blipFill>
          <a:blip r:embed="rId3"/>
          <a:stretch>
            <a:fillRect/>
          </a:stretch>
        </p:blipFill>
        <p:spPr>
          <a:xfrm>
            <a:off x="10669729" y="1005043"/>
            <a:ext cx="1522271" cy="2718342"/>
          </a:xfrm>
          <a:prstGeom prst="rect">
            <a:avLst/>
          </a:prstGeom>
          <a:ln>
            <a:noFill/>
          </a:ln>
          <a:effectLst>
            <a:outerShdw blurRad="292100" dist="139700" dir="2700000" algn="tl" rotWithShape="0">
              <a:srgbClr val="333333">
                <a:alpha val="65000"/>
              </a:srgbClr>
            </a:outerShdw>
          </a:effectLst>
        </p:spPr>
      </p:pic>
      <p:pic>
        <p:nvPicPr>
          <p:cNvPr id="7" name="Picture 6" descr="Retro Burma Shave Barber Sign – Vintage Aluminum Wall Art - Etsy">
            <a:extLst>
              <a:ext uri="{FF2B5EF4-FFF2-40B4-BE49-F238E27FC236}">
                <a16:creationId xmlns:a16="http://schemas.microsoft.com/office/drawing/2014/main" id="{5AFCEA99-0C21-8676-D4C8-7587538BF237}"/>
              </a:ext>
            </a:extLst>
          </p:cNvPr>
          <p:cNvPicPr>
            <a:picLocks noChangeAspect="1"/>
          </p:cNvPicPr>
          <p:nvPr/>
        </p:nvPicPr>
        <p:blipFill>
          <a:blip r:embed="rId4"/>
          <a:srcRect l="18425" t="8518" r="16507" b="4643"/>
          <a:stretch>
            <a:fillRect/>
          </a:stretch>
        </p:blipFill>
        <p:spPr>
          <a:xfrm>
            <a:off x="5396077" y="881805"/>
            <a:ext cx="1611620" cy="215084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64BA0A5F-A2F6-3411-054A-20C88690E2F6}"/>
              </a:ext>
            </a:extLst>
          </p:cNvPr>
          <p:cNvPicPr>
            <a:picLocks noChangeAspect="1"/>
          </p:cNvPicPr>
          <p:nvPr/>
        </p:nvPicPr>
        <p:blipFill>
          <a:blip r:embed="rId5"/>
          <a:stretch>
            <a:fillRect/>
          </a:stretch>
        </p:blipFill>
        <p:spPr>
          <a:xfrm>
            <a:off x="5342644" y="3528375"/>
            <a:ext cx="1852025" cy="2735755"/>
          </a:xfrm>
          <a:prstGeom prst="rect">
            <a:avLst/>
          </a:prstGeom>
          <a:ln>
            <a:noFill/>
          </a:ln>
          <a:effectLst>
            <a:outerShdw blurRad="292100" dist="139700" dir="2700000" algn="tl" rotWithShape="0">
              <a:srgbClr val="333333">
                <a:alpha val="65000"/>
              </a:srgbClr>
            </a:outerShdw>
          </a:effectLst>
        </p:spPr>
      </p:pic>
      <p:pic>
        <p:nvPicPr>
          <p:cNvPr id="10" name="Picture 9" descr="Burma-Shave Signs / Road Signs / Poems / Shaving Cream">
            <a:extLst>
              <a:ext uri="{FF2B5EF4-FFF2-40B4-BE49-F238E27FC236}">
                <a16:creationId xmlns:a16="http://schemas.microsoft.com/office/drawing/2014/main" id="{3E470F98-1105-9973-EE84-0A9DFEBB0C67}"/>
              </a:ext>
            </a:extLst>
          </p:cNvPr>
          <p:cNvPicPr>
            <a:picLocks noChangeAspect="1"/>
          </p:cNvPicPr>
          <p:nvPr/>
        </p:nvPicPr>
        <p:blipFill>
          <a:blip r:embed="rId6"/>
          <a:srcRect t="2347" b="4965"/>
          <a:stretch>
            <a:fillRect/>
          </a:stretch>
        </p:blipFill>
        <p:spPr>
          <a:xfrm>
            <a:off x="7474378" y="4103108"/>
            <a:ext cx="2861253" cy="2652025"/>
          </a:xfrm>
          <a:prstGeom prst="rect">
            <a:avLst/>
          </a:prstGeom>
          <a:ln>
            <a:noFill/>
          </a:ln>
          <a:effectLst>
            <a:outerShdw blurRad="292100" dist="139700" dir="2700000" algn="tl" rotWithShape="0">
              <a:srgbClr val="333333">
                <a:alpha val="65000"/>
              </a:srgbClr>
            </a:outerShdw>
          </a:effectLst>
        </p:spPr>
      </p:pic>
      <p:pic>
        <p:nvPicPr>
          <p:cNvPr id="11" name="Picture 10" descr="Burma Shave Route 66 | 1960s road signs, Burma shave slogans, Burma shave  ads">
            <a:extLst>
              <a:ext uri="{FF2B5EF4-FFF2-40B4-BE49-F238E27FC236}">
                <a16:creationId xmlns:a16="http://schemas.microsoft.com/office/drawing/2014/main" id="{C611C772-ED68-18FD-F31C-7D8852E1EFA8}"/>
              </a:ext>
            </a:extLst>
          </p:cNvPr>
          <p:cNvPicPr>
            <a:picLocks noChangeAspect="1"/>
          </p:cNvPicPr>
          <p:nvPr/>
        </p:nvPicPr>
        <p:blipFill>
          <a:blip r:embed="rId7"/>
          <a:stretch>
            <a:fillRect/>
          </a:stretch>
        </p:blipFill>
        <p:spPr>
          <a:xfrm>
            <a:off x="10609215" y="3818004"/>
            <a:ext cx="1581070" cy="2182008"/>
          </a:xfrm>
          <a:prstGeom prst="rect">
            <a:avLst/>
          </a:prstGeom>
          <a:ln>
            <a:noFill/>
          </a:ln>
          <a:effectLst>
            <a:outerShdw blurRad="292100" dist="139700" dir="2700000" algn="tl" rotWithShape="0">
              <a:srgbClr val="333333">
                <a:alpha val="65000"/>
              </a:srgbClr>
            </a:outerShdw>
          </a:effectLst>
        </p:spPr>
      </p:pic>
      <p:pic>
        <p:nvPicPr>
          <p:cNvPr id="12" name="Picture 11" descr="🚀 The Mars Trip That Wasn't In 1958, the company Burma-Shave made a wild  promise: anyone who sent back 900 empty jars would win a “trip to Mars.”  Most people assumed it">
            <a:extLst>
              <a:ext uri="{FF2B5EF4-FFF2-40B4-BE49-F238E27FC236}">
                <a16:creationId xmlns:a16="http://schemas.microsoft.com/office/drawing/2014/main" id="{CDFB1CDB-6F1A-251F-ABD9-FFA9B74DDD83}"/>
              </a:ext>
            </a:extLst>
          </p:cNvPr>
          <p:cNvPicPr>
            <a:picLocks noChangeAspect="1"/>
          </p:cNvPicPr>
          <p:nvPr/>
        </p:nvPicPr>
        <p:blipFill>
          <a:blip r:embed="rId8"/>
          <a:srcRect b="46427"/>
          <a:stretch>
            <a:fillRect/>
          </a:stretch>
        </p:blipFill>
        <p:spPr>
          <a:xfrm>
            <a:off x="7044994" y="2016071"/>
            <a:ext cx="3774411" cy="25285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6459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additive="base">
                                        <p:cTn id="3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 calcmode="lin" valueType="num">
                                      <p:cBhvr additive="base">
                                        <p:cTn id="4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5DC08-B6F4-DC61-D546-49FE1F2EB5F4}"/>
              </a:ext>
            </a:extLst>
          </p:cNvPr>
          <p:cNvSpPr>
            <a:spLocks noGrp="1"/>
          </p:cNvSpPr>
          <p:nvPr>
            <p:ph type="title"/>
          </p:nvPr>
        </p:nvSpPr>
        <p:spPr/>
        <p:txBody>
          <a:bodyPr/>
          <a:lstStyle/>
          <a:p>
            <a:r>
              <a:rPr lang="de-CH" dirty="0"/>
              <a:t>Halb-Desaster 2: Pepsi (1995)</a:t>
            </a:r>
          </a:p>
        </p:txBody>
      </p:sp>
      <p:sp>
        <p:nvSpPr>
          <p:cNvPr id="3" name="Content Placeholder 2">
            <a:extLst>
              <a:ext uri="{FF2B5EF4-FFF2-40B4-BE49-F238E27FC236}">
                <a16:creationId xmlns:a16="http://schemas.microsoft.com/office/drawing/2014/main" id="{05547E34-B9DA-5DF9-1CFC-9D2773C11EEF}"/>
              </a:ext>
            </a:extLst>
          </p:cNvPr>
          <p:cNvSpPr>
            <a:spLocks noGrp="1"/>
          </p:cNvSpPr>
          <p:nvPr>
            <p:ph idx="1"/>
          </p:nvPr>
        </p:nvSpPr>
        <p:spPr>
          <a:xfrm>
            <a:off x="520810" y="974894"/>
            <a:ext cx="6577302" cy="5220684"/>
          </a:xfrm>
        </p:spPr>
        <p:txBody>
          <a:bodyPr/>
          <a:lstStyle/>
          <a:p>
            <a:r>
              <a:rPr lang="de-CH" dirty="0"/>
              <a:t>Mitte der 90er warb Pepsi mit dem Sammeln von «Pepsi-Punkten» und einem ganzen Katalog von Prämien, als Top-Prämie mit einem Harrier-Senkrechtstarter für 7 Mio Punkte.</a:t>
            </a:r>
          </a:p>
          <a:p>
            <a:r>
              <a:rPr lang="de-CH" dirty="0"/>
              <a:t>Dafür hätte man 100 Jahre täglich 190 Flaschen Pepsi trinken müssen – Prost!</a:t>
            </a:r>
          </a:p>
          <a:p>
            <a:r>
              <a:rPr lang="de-CH" dirty="0"/>
              <a:t>Der wesentliche Fehler war aber, dass man Punkte für 10 Cent nachkaufen konnte. Ein Harrier kostete damals 32 Mio $. Die Punkte dagegen nur 700’000 $ - ein gutes Geschäft!</a:t>
            </a:r>
          </a:p>
          <a:p>
            <a:r>
              <a:rPr lang="de-CH" dirty="0"/>
              <a:t>John Leonhard fand einen Geldgeber und reichte einen Scheck über 700’000 $ ein. Auch hier ging’s ans Gericht…</a:t>
            </a:r>
          </a:p>
          <a:p>
            <a:r>
              <a:rPr lang="de-CH" dirty="0"/>
              <a:t>Richterin Kimba Wood entschied zugunsten von Pepsi: Eine „vernünftige Person“ könne nicht annehmen, ein Kampfjet sei ernsthaft im Angebot. Pepsi änderte trotzdem vorsorglich den Spot und erhöhte den Punktewert auf 700 Millionen.</a:t>
            </a:r>
          </a:p>
          <a:p>
            <a:r>
              <a:rPr lang="de-CH" dirty="0"/>
              <a:t>Der Fall ist bis heute Lehrbeispiel im Vertragsrecht an den Unis</a:t>
            </a:r>
          </a:p>
          <a:p>
            <a:endParaRPr lang="de-CH" dirty="0"/>
          </a:p>
        </p:txBody>
      </p:sp>
      <p:sp>
        <p:nvSpPr>
          <p:cNvPr id="4" name="Slide Number Placeholder 3">
            <a:extLst>
              <a:ext uri="{FF2B5EF4-FFF2-40B4-BE49-F238E27FC236}">
                <a16:creationId xmlns:a16="http://schemas.microsoft.com/office/drawing/2014/main" id="{346BA12E-625A-23F3-78EB-8B4F72ED36F4}"/>
              </a:ext>
            </a:extLst>
          </p:cNvPr>
          <p:cNvSpPr>
            <a:spLocks noGrp="1"/>
          </p:cNvSpPr>
          <p:nvPr>
            <p:ph type="sldNum" sz="quarter" idx="12"/>
          </p:nvPr>
        </p:nvSpPr>
        <p:spPr/>
        <p:txBody>
          <a:bodyPr/>
          <a:lstStyle/>
          <a:p>
            <a:fld id="{5A33CB2A-1702-4C1D-9CC4-8D472D39F19E}" type="slidenum">
              <a:rPr lang="en-US" smtClean="0"/>
              <a:t>12</a:t>
            </a:fld>
            <a:endParaRPr lang="en-US"/>
          </a:p>
        </p:txBody>
      </p:sp>
      <p:pic>
        <p:nvPicPr>
          <p:cNvPr id="6" name="Picture 5" descr="1996: Man sues Pepsi for not giving him the Harrier Jet from its commercial  - CBS News">
            <a:extLst>
              <a:ext uri="{FF2B5EF4-FFF2-40B4-BE49-F238E27FC236}">
                <a16:creationId xmlns:a16="http://schemas.microsoft.com/office/drawing/2014/main" id="{EEB32EC0-1BC3-2372-9806-A5895972B05D}"/>
              </a:ext>
            </a:extLst>
          </p:cNvPr>
          <p:cNvPicPr>
            <a:picLocks noChangeAspect="1"/>
          </p:cNvPicPr>
          <p:nvPr/>
        </p:nvPicPr>
        <p:blipFill>
          <a:blip r:embed="rId2"/>
          <a:srcRect t="26019"/>
          <a:stretch>
            <a:fillRect/>
          </a:stretch>
        </p:blipFill>
        <p:spPr>
          <a:xfrm>
            <a:off x="6952859" y="157883"/>
            <a:ext cx="4027679" cy="2269554"/>
          </a:xfrm>
          <a:prstGeom prst="rect">
            <a:avLst/>
          </a:prstGeom>
        </p:spPr>
      </p:pic>
      <p:pic>
        <p:nvPicPr>
          <p:cNvPr id="8" name="Picture 7">
            <a:extLst>
              <a:ext uri="{FF2B5EF4-FFF2-40B4-BE49-F238E27FC236}">
                <a16:creationId xmlns:a16="http://schemas.microsoft.com/office/drawing/2014/main" id="{68F42029-9918-AC36-E733-CE3065AC3875}"/>
              </a:ext>
            </a:extLst>
          </p:cNvPr>
          <p:cNvPicPr>
            <a:picLocks noChangeAspect="1"/>
          </p:cNvPicPr>
          <p:nvPr/>
        </p:nvPicPr>
        <p:blipFill>
          <a:blip r:embed="rId3"/>
          <a:stretch>
            <a:fillRect/>
          </a:stretch>
        </p:blipFill>
        <p:spPr>
          <a:xfrm>
            <a:off x="7436930" y="2322006"/>
            <a:ext cx="3204790" cy="42505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8041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additive="base">
                                        <p:cTn id="1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additive="base">
                                        <p:cTn id="2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349 Incident - PepsiCo Inc.">
            <a:extLst>
              <a:ext uri="{FF2B5EF4-FFF2-40B4-BE49-F238E27FC236}">
                <a16:creationId xmlns:a16="http://schemas.microsoft.com/office/drawing/2014/main" id="{72695077-62E1-EF8C-C822-5CBCC2A3FCFD}"/>
              </a:ext>
            </a:extLst>
          </p:cNvPr>
          <p:cNvPicPr>
            <a:picLocks noChangeAspect="1"/>
          </p:cNvPicPr>
          <p:nvPr/>
        </p:nvPicPr>
        <p:blipFill>
          <a:blip r:embed="rId2"/>
          <a:stretch>
            <a:fillRect/>
          </a:stretch>
        </p:blipFill>
        <p:spPr>
          <a:xfrm>
            <a:off x="7683847" y="4067838"/>
            <a:ext cx="3941474" cy="2504732"/>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00A8AA93-31EA-447C-BE93-297783672926}"/>
              </a:ext>
            </a:extLst>
          </p:cNvPr>
          <p:cNvSpPr>
            <a:spLocks noGrp="1"/>
          </p:cNvSpPr>
          <p:nvPr>
            <p:ph type="title"/>
          </p:nvPr>
        </p:nvSpPr>
        <p:spPr/>
        <p:txBody>
          <a:bodyPr/>
          <a:lstStyle/>
          <a:p>
            <a:r>
              <a:rPr lang="de-CH" dirty="0"/>
              <a:t>Voll-Desaster 3: Pepsi (1992)</a:t>
            </a:r>
          </a:p>
        </p:txBody>
      </p:sp>
      <p:sp>
        <p:nvSpPr>
          <p:cNvPr id="3" name="Content Placeholder 2">
            <a:extLst>
              <a:ext uri="{FF2B5EF4-FFF2-40B4-BE49-F238E27FC236}">
                <a16:creationId xmlns:a16="http://schemas.microsoft.com/office/drawing/2014/main" id="{5AEF6C61-E4A1-38F7-F20A-BDB21FCD31A7}"/>
              </a:ext>
            </a:extLst>
          </p:cNvPr>
          <p:cNvSpPr>
            <a:spLocks noGrp="1"/>
          </p:cNvSpPr>
          <p:nvPr>
            <p:ph idx="1"/>
          </p:nvPr>
        </p:nvSpPr>
        <p:spPr>
          <a:xfrm>
            <a:off x="516099" y="1093304"/>
            <a:ext cx="7509570" cy="5564053"/>
          </a:xfrm>
        </p:spPr>
        <p:txBody>
          <a:bodyPr/>
          <a:lstStyle/>
          <a:p>
            <a:r>
              <a:rPr lang="de-CH" dirty="0"/>
              <a:t>Auf den Philippinen wurde eine Werbestrategie aus Südamerika kopiert Kronkorken mit einer Nummer zu versehen und eine regelmässige Lotterie zu veranstalten. </a:t>
            </a:r>
          </a:p>
          <a:p>
            <a:r>
              <a:rPr lang="de-CH" dirty="0"/>
              <a:t>Hauptgewinn: 1 Million Pesos (heute ca. 65’000 Euro)!</a:t>
            </a:r>
          </a:p>
          <a:p>
            <a:r>
              <a:rPr lang="de-CH" dirty="0"/>
              <a:t>Am 25. Mai 1992 wurde die Nummer «349» gezogen.</a:t>
            </a:r>
          </a:p>
          <a:p>
            <a:r>
              <a:rPr lang="de-CH" dirty="0"/>
              <a:t>Am nächsten Tag wurden die Geschäftsstellen überrannt, denn es wurden fast 500’000 Kronkorken mit genau dieser Nummer eingereicht.</a:t>
            </a:r>
          </a:p>
          <a:p>
            <a:r>
              <a:rPr lang="de-CH" dirty="0"/>
              <a:t>Nach einer Notfallsitzung wurden, als «guter Wille», $20 versprochen</a:t>
            </a:r>
          </a:p>
          <a:p>
            <a:r>
              <a:rPr lang="de-CH" dirty="0"/>
              <a:t>Die Lage eskalierte zu einem „Krieg gegen PepsiCo“: Lieferwagen wurden mit Bomben und Brandsätzen beworfen. Über 30 von ihnen wurden landesweit zerstört, durch Fehlwürfe und Unfälle gab es fünf Tote. Fahrer aus Kriegszonen mussten angeheuert werden.</a:t>
            </a:r>
          </a:p>
          <a:p>
            <a:r>
              <a:rPr lang="de-CH" dirty="0"/>
              <a:t>Erst 2006 wurde der Fall final durch den obersten Gerichtshof </a:t>
            </a:r>
            <a:br>
              <a:rPr lang="de-CH" dirty="0"/>
            </a:br>
            <a:r>
              <a:rPr lang="de-CH" dirty="0"/>
              <a:t>der Philippinen zu Gunsten von Pepsi beendet.</a:t>
            </a:r>
            <a:br>
              <a:rPr lang="de-CH" dirty="0"/>
            </a:br>
            <a:endParaRPr lang="de-CH" dirty="0"/>
          </a:p>
        </p:txBody>
      </p:sp>
      <p:sp>
        <p:nvSpPr>
          <p:cNvPr id="4" name="Slide Number Placeholder 3">
            <a:extLst>
              <a:ext uri="{FF2B5EF4-FFF2-40B4-BE49-F238E27FC236}">
                <a16:creationId xmlns:a16="http://schemas.microsoft.com/office/drawing/2014/main" id="{56A583BA-8DF8-00EF-9B46-9BF5A9F25F68}"/>
              </a:ext>
            </a:extLst>
          </p:cNvPr>
          <p:cNvSpPr>
            <a:spLocks noGrp="1"/>
          </p:cNvSpPr>
          <p:nvPr>
            <p:ph type="sldNum" sz="quarter" idx="12"/>
          </p:nvPr>
        </p:nvSpPr>
        <p:spPr/>
        <p:txBody>
          <a:bodyPr/>
          <a:lstStyle/>
          <a:p>
            <a:fld id="{5A33CB2A-1702-4C1D-9CC4-8D472D39F19E}" type="slidenum">
              <a:rPr lang="en-US" smtClean="0"/>
              <a:t>13</a:t>
            </a:fld>
            <a:endParaRPr lang="en-US"/>
          </a:p>
        </p:txBody>
      </p:sp>
      <p:pic>
        <p:nvPicPr>
          <p:cNvPr id="5" name="Picture 4" descr="Pepsis Zahlenfieber-Fiasko: Eine tödliche Marketing-Katastrophe">
            <a:extLst>
              <a:ext uri="{FF2B5EF4-FFF2-40B4-BE49-F238E27FC236}">
                <a16:creationId xmlns:a16="http://schemas.microsoft.com/office/drawing/2014/main" id="{7A62623D-4100-DDAD-3128-65F70C3556A3}"/>
              </a:ext>
            </a:extLst>
          </p:cNvPr>
          <p:cNvPicPr>
            <a:picLocks noChangeAspect="1"/>
          </p:cNvPicPr>
          <p:nvPr/>
        </p:nvPicPr>
        <p:blipFill>
          <a:blip r:embed="rId3"/>
          <a:srcRect l="11845" t="4579" r="11976" b="19640"/>
          <a:stretch>
            <a:fillRect/>
          </a:stretch>
        </p:blipFill>
        <p:spPr>
          <a:xfrm>
            <a:off x="7454521" y="126336"/>
            <a:ext cx="2393370" cy="2450432"/>
          </a:xfrm>
          <a:prstGeom prst="rect">
            <a:avLst/>
          </a:prstGeom>
          <a:ln>
            <a:noFill/>
          </a:ln>
          <a:effectLst>
            <a:outerShdw blurRad="292100" dist="139700" dir="2700000" algn="tl" rotWithShape="0">
              <a:srgbClr val="333333">
                <a:alpha val="65000"/>
              </a:srgbClr>
            </a:outerShdw>
          </a:effectLst>
        </p:spPr>
      </p:pic>
      <p:pic>
        <p:nvPicPr>
          <p:cNvPr id="6" name="Picture 5" descr="Pepsi: a falha que gerou revolta e deixou 5 mortos há 32 anos">
            <a:extLst>
              <a:ext uri="{FF2B5EF4-FFF2-40B4-BE49-F238E27FC236}">
                <a16:creationId xmlns:a16="http://schemas.microsoft.com/office/drawing/2014/main" id="{E86E348A-F609-D039-AFD9-2AB728336BAB}"/>
              </a:ext>
            </a:extLst>
          </p:cNvPr>
          <p:cNvPicPr>
            <a:picLocks noChangeAspect="1"/>
          </p:cNvPicPr>
          <p:nvPr/>
        </p:nvPicPr>
        <p:blipFill>
          <a:blip r:embed="rId4"/>
          <a:stretch>
            <a:fillRect/>
          </a:stretch>
        </p:blipFill>
        <p:spPr>
          <a:xfrm>
            <a:off x="9354509" y="1637615"/>
            <a:ext cx="2722174" cy="27221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913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ppt_x"/>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AB418-0233-1723-F9B9-02E05295606C}"/>
              </a:ext>
            </a:extLst>
          </p:cNvPr>
          <p:cNvSpPr>
            <a:spLocks noGrp="1"/>
          </p:cNvSpPr>
          <p:nvPr>
            <p:ph type="title"/>
          </p:nvPr>
        </p:nvSpPr>
        <p:spPr/>
        <p:txBody>
          <a:bodyPr/>
          <a:lstStyle/>
          <a:p>
            <a:r>
              <a:rPr lang="de-CH" dirty="0"/>
              <a:t>Voll-Desaster 4: Kentucky Fried Chicken (2009)</a:t>
            </a:r>
          </a:p>
        </p:txBody>
      </p:sp>
      <p:sp>
        <p:nvSpPr>
          <p:cNvPr id="3" name="Content Placeholder 2">
            <a:extLst>
              <a:ext uri="{FF2B5EF4-FFF2-40B4-BE49-F238E27FC236}">
                <a16:creationId xmlns:a16="http://schemas.microsoft.com/office/drawing/2014/main" id="{26B7E19C-1554-6403-5828-910193DADC9A}"/>
              </a:ext>
            </a:extLst>
          </p:cNvPr>
          <p:cNvSpPr>
            <a:spLocks noGrp="1"/>
          </p:cNvSpPr>
          <p:nvPr>
            <p:ph idx="1"/>
          </p:nvPr>
        </p:nvSpPr>
        <p:spPr>
          <a:xfrm>
            <a:off x="516098" y="1093305"/>
            <a:ext cx="7733237" cy="5220684"/>
          </a:xfrm>
        </p:spPr>
        <p:txBody>
          <a:bodyPr/>
          <a:lstStyle/>
          <a:p>
            <a:r>
              <a:rPr lang="de-CH" dirty="0"/>
              <a:t>Im Mai 2009 wollte KFC sein neues, «gesünderes» Kentucky </a:t>
            </a:r>
            <a:r>
              <a:rPr lang="de-CH" dirty="0" err="1"/>
              <a:t>Grilled</a:t>
            </a:r>
            <a:r>
              <a:rPr lang="de-CH" dirty="0"/>
              <a:t> Chicken massiv bewerben. Werbe-</a:t>
            </a:r>
            <a:r>
              <a:rPr lang="de-CH" dirty="0" err="1"/>
              <a:t>Boschafterin</a:t>
            </a:r>
            <a:r>
              <a:rPr lang="de-CH" dirty="0"/>
              <a:t> Oprah Winfrey kündigte in ihrer Show an, dass man einen Gutschein für eine kostenlose Mahlzeit herunterladen kann: zwei Stück gegrillte Hähnchen, zwei Beilagen und ein Biskuit.</a:t>
            </a:r>
          </a:p>
          <a:p>
            <a:r>
              <a:rPr lang="de-CH" b="1" dirty="0"/>
              <a:t>Massive Nachfrage:</a:t>
            </a:r>
            <a:r>
              <a:rPr lang="de-CH" dirty="0"/>
              <a:t> Innerhalb von 24 Stunden 10,5 Mio Gutscheine</a:t>
            </a:r>
          </a:p>
          <a:p>
            <a:r>
              <a:rPr lang="de-CH" b="1" dirty="0"/>
              <a:t>Zusammenbruch der Lieferkette:</a:t>
            </a:r>
            <a:r>
              <a:rPr lang="de-CH" dirty="0"/>
              <a:t> Millionen von Menschen strömten in die Filialen. Den KFC-Standorten ging in wenigen Stunden alles aus.</a:t>
            </a:r>
          </a:p>
          <a:p>
            <a:r>
              <a:rPr lang="de-CH" b="1" dirty="0"/>
              <a:t>Krawalle:</a:t>
            </a:r>
            <a:r>
              <a:rPr lang="de-CH" dirty="0"/>
              <a:t> Stunden wartende, frustrierte Kunden wurden wütend, als man sie abwies. Es kam zu Streit  mit dem Personal, Sitzblockaden, und in mehreren Städten musste die Polizei gerufen werden.</a:t>
            </a:r>
          </a:p>
          <a:p>
            <a:r>
              <a:rPr lang="de-CH" b="1" dirty="0"/>
              <a:t>Desaster</a:t>
            </a:r>
            <a:r>
              <a:rPr lang="de-CH" dirty="0"/>
              <a:t>: Das Debakel kostete das Unternehmen schätzungsweise </a:t>
            </a:r>
            <a:r>
              <a:rPr lang="de-CH" b="1" dirty="0"/>
              <a:t>42 Millionen $</a:t>
            </a:r>
            <a:r>
              <a:rPr lang="de-CH" dirty="0"/>
              <a:t> für nachträgliche Gratis-Essen sowie Jahre an juristischem Nachspiel</a:t>
            </a:r>
          </a:p>
          <a:p>
            <a:endParaRPr lang="de-CH" dirty="0"/>
          </a:p>
        </p:txBody>
      </p:sp>
      <p:sp>
        <p:nvSpPr>
          <p:cNvPr id="4" name="Slide Number Placeholder 3">
            <a:extLst>
              <a:ext uri="{FF2B5EF4-FFF2-40B4-BE49-F238E27FC236}">
                <a16:creationId xmlns:a16="http://schemas.microsoft.com/office/drawing/2014/main" id="{44F9DE4F-C9D1-55BA-CE64-2801E55048EE}"/>
              </a:ext>
            </a:extLst>
          </p:cNvPr>
          <p:cNvSpPr>
            <a:spLocks noGrp="1"/>
          </p:cNvSpPr>
          <p:nvPr>
            <p:ph type="sldNum" sz="quarter" idx="12"/>
          </p:nvPr>
        </p:nvSpPr>
        <p:spPr/>
        <p:txBody>
          <a:bodyPr/>
          <a:lstStyle/>
          <a:p>
            <a:fld id="{5A33CB2A-1702-4C1D-9CC4-8D472D39F19E}" type="slidenum">
              <a:rPr lang="en-US" smtClean="0"/>
              <a:t>14</a:t>
            </a:fld>
            <a:endParaRPr lang="en-US"/>
          </a:p>
        </p:txBody>
      </p:sp>
      <p:pic>
        <p:nvPicPr>
          <p:cNvPr id="5" name="Picture 4" descr="In 2009, Oprah promoted a KFC coupon for a free grilled chicken meal.  Millions downloaded it, lines overwhelmed restaurants, and KFC stopped  accepting the original coupons. The backlash shows how loss ...">
            <a:extLst>
              <a:ext uri="{FF2B5EF4-FFF2-40B4-BE49-F238E27FC236}">
                <a16:creationId xmlns:a16="http://schemas.microsoft.com/office/drawing/2014/main" id="{B52F4970-1FD9-7677-1A1D-BE08897AA627}"/>
              </a:ext>
            </a:extLst>
          </p:cNvPr>
          <p:cNvPicPr>
            <a:picLocks noChangeAspect="1"/>
          </p:cNvPicPr>
          <p:nvPr/>
        </p:nvPicPr>
        <p:blipFill>
          <a:blip r:embed="rId2"/>
          <a:srcRect l="21751" t="17849" b="26031"/>
          <a:stretch>
            <a:fillRect/>
          </a:stretch>
        </p:blipFill>
        <p:spPr>
          <a:xfrm>
            <a:off x="8709823" y="910424"/>
            <a:ext cx="2259525" cy="2887925"/>
          </a:xfrm>
          <a:prstGeom prst="rect">
            <a:avLst/>
          </a:prstGeom>
          <a:ln>
            <a:noFill/>
          </a:ln>
          <a:effectLst>
            <a:outerShdw blurRad="292100" dist="139700" dir="2700000" algn="tl" rotWithShape="0">
              <a:srgbClr val="333333">
                <a:alpha val="65000"/>
              </a:srgbClr>
            </a:outerShdw>
          </a:effectLst>
        </p:spPr>
      </p:pic>
      <p:pic>
        <p:nvPicPr>
          <p:cNvPr id="6" name="Picture 5" descr="KFC x Oprah Marketing Disaster 😳 | Free Chicken Promo That Backfired! In  2009, KFC partnered with Oprah Winfrey to promote its new grilled chicken  with a free meal coupon — but">
            <a:extLst>
              <a:ext uri="{FF2B5EF4-FFF2-40B4-BE49-F238E27FC236}">
                <a16:creationId xmlns:a16="http://schemas.microsoft.com/office/drawing/2014/main" id="{86557B66-C94C-D023-1472-250A7272B38E}"/>
              </a:ext>
            </a:extLst>
          </p:cNvPr>
          <p:cNvPicPr>
            <a:picLocks noChangeAspect="1"/>
          </p:cNvPicPr>
          <p:nvPr/>
        </p:nvPicPr>
        <p:blipFill>
          <a:blip r:embed="rId3"/>
          <a:srcRect b="50032"/>
          <a:stretch>
            <a:fillRect/>
          </a:stretch>
        </p:blipFill>
        <p:spPr>
          <a:xfrm>
            <a:off x="8625885" y="3916924"/>
            <a:ext cx="2887603" cy="2571339"/>
          </a:xfrm>
          <a:prstGeom prst="rect">
            <a:avLst/>
          </a:prstGeom>
          <a:ln>
            <a:noFill/>
          </a:ln>
          <a:effectLst>
            <a:outerShdw blurRad="292100" dist="139700" dir="2700000" algn="tl" rotWithShape="0">
              <a:srgbClr val="333333">
                <a:alpha val="65000"/>
              </a:srgbClr>
            </a:outerShdw>
          </a:effectLst>
        </p:spPr>
      </p:pic>
      <p:sp>
        <p:nvSpPr>
          <p:cNvPr id="7" name="Scroll: Horizontal 6">
            <a:extLst>
              <a:ext uri="{FF2B5EF4-FFF2-40B4-BE49-F238E27FC236}">
                <a16:creationId xmlns:a16="http://schemas.microsoft.com/office/drawing/2014/main" id="{F8C7F654-FE8B-F7A1-BDDE-D0222FA052C5}"/>
              </a:ext>
            </a:extLst>
          </p:cNvPr>
          <p:cNvSpPr/>
          <p:nvPr/>
        </p:nvSpPr>
        <p:spPr>
          <a:xfrm rot="1162400">
            <a:off x="5414690" y="310665"/>
            <a:ext cx="643380" cy="583866"/>
          </a:xfrm>
          <a:prstGeom prst="horizontalScroll">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r>
              <a:rPr lang="de-CH" sz="2800" b="1" dirty="0"/>
              <a:t>at</a:t>
            </a:r>
          </a:p>
        </p:txBody>
      </p:sp>
      <p:sp>
        <p:nvSpPr>
          <p:cNvPr id="8" name="Speech Bubble: Rectangle with Corners Rounded 7">
            <a:extLst>
              <a:ext uri="{FF2B5EF4-FFF2-40B4-BE49-F238E27FC236}">
                <a16:creationId xmlns:a16="http://schemas.microsoft.com/office/drawing/2014/main" id="{3882762E-B922-DCDA-4204-D464855336C3}"/>
              </a:ext>
            </a:extLst>
          </p:cNvPr>
          <p:cNvSpPr/>
          <p:nvPr/>
        </p:nvSpPr>
        <p:spPr>
          <a:xfrm>
            <a:off x="9054059" y="164892"/>
            <a:ext cx="1783830" cy="540687"/>
          </a:xfrm>
          <a:prstGeom prst="wedgeRoundRectCallout">
            <a:avLst>
              <a:gd name="adj1" fmla="val -234698"/>
              <a:gd name="adj2" fmla="val -16514"/>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CH" dirty="0"/>
              <a:t>Unsere Erfahrung</a:t>
            </a:r>
          </a:p>
        </p:txBody>
      </p:sp>
    </p:spTree>
    <p:extLst>
      <p:ext uri="{BB962C8B-B14F-4D97-AF65-F5344CB8AC3E}">
        <p14:creationId xmlns:p14="http://schemas.microsoft.com/office/powerpoint/2010/main" val="312707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E6B7-64CD-9512-1DFE-DBA26FD38B6A}"/>
              </a:ext>
            </a:extLst>
          </p:cNvPr>
          <p:cNvSpPr>
            <a:spLocks noGrp="1"/>
          </p:cNvSpPr>
          <p:nvPr>
            <p:ph type="title"/>
          </p:nvPr>
        </p:nvSpPr>
        <p:spPr/>
        <p:txBody>
          <a:bodyPr/>
          <a:lstStyle/>
          <a:p>
            <a:pPr algn="ctr"/>
            <a:r>
              <a:rPr lang="de-CH" dirty="0"/>
              <a:t>FRAGEN?</a:t>
            </a:r>
          </a:p>
        </p:txBody>
      </p:sp>
      <p:pic>
        <p:nvPicPr>
          <p:cNvPr id="5" name="Content Placeholder 4" descr="Gute Führung beginnt mit klugen Fragen">
            <a:extLst>
              <a:ext uri="{FF2B5EF4-FFF2-40B4-BE49-F238E27FC236}">
                <a16:creationId xmlns:a16="http://schemas.microsoft.com/office/drawing/2014/main" id="{45732742-11B0-A542-F50A-C3AEA6FBFC07}"/>
              </a:ext>
            </a:extLst>
          </p:cNvPr>
          <p:cNvPicPr>
            <a:picLocks noGrp="1" noChangeAspect="1"/>
          </p:cNvPicPr>
          <p:nvPr>
            <p:ph idx="1"/>
          </p:nvPr>
        </p:nvPicPr>
        <p:blipFill>
          <a:blip r:embed="rId2"/>
          <a:stretch>
            <a:fillRect/>
          </a:stretch>
        </p:blipFill>
        <p:spPr>
          <a:xfrm>
            <a:off x="2181225" y="1093788"/>
            <a:ext cx="7829550" cy="5219700"/>
          </a:xfrm>
          <a:prstGeom prst="rect">
            <a:avLst/>
          </a:prstGeom>
        </p:spPr>
      </p:pic>
      <p:sp>
        <p:nvSpPr>
          <p:cNvPr id="4" name="Slide Number Placeholder 3">
            <a:extLst>
              <a:ext uri="{FF2B5EF4-FFF2-40B4-BE49-F238E27FC236}">
                <a16:creationId xmlns:a16="http://schemas.microsoft.com/office/drawing/2014/main" id="{CFEF2175-3DC2-D796-B1D9-2AAE1F087D03}"/>
              </a:ext>
            </a:extLst>
          </p:cNvPr>
          <p:cNvSpPr>
            <a:spLocks noGrp="1"/>
          </p:cNvSpPr>
          <p:nvPr>
            <p:ph type="sldNum" sz="quarter" idx="12"/>
          </p:nvPr>
        </p:nvSpPr>
        <p:spPr/>
        <p:txBody>
          <a:bodyPr/>
          <a:lstStyle/>
          <a:p>
            <a:fld id="{5A33CB2A-1702-4C1D-9CC4-8D472D39F19E}" type="slidenum">
              <a:rPr lang="en-US" smtClean="0"/>
              <a:t>15</a:t>
            </a:fld>
            <a:endParaRPr lang="en-US"/>
          </a:p>
        </p:txBody>
      </p:sp>
    </p:spTree>
    <p:extLst>
      <p:ext uri="{BB962C8B-B14F-4D97-AF65-F5344CB8AC3E}">
        <p14:creationId xmlns:p14="http://schemas.microsoft.com/office/powerpoint/2010/main" val="2140179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Winterreifen kaufen für Auto, Van &amp; SUV - Angebote &amp; Preise | Pirelli">
            <a:extLst>
              <a:ext uri="{FF2B5EF4-FFF2-40B4-BE49-F238E27FC236}">
                <a16:creationId xmlns:a16="http://schemas.microsoft.com/office/drawing/2014/main" id="{8971C0F7-5599-E5D5-C965-675189B72DF5}"/>
              </a:ext>
            </a:extLst>
          </p:cNvPr>
          <p:cNvPicPr>
            <a:picLocks noChangeAspect="1"/>
          </p:cNvPicPr>
          <p:nvPr/>
        </p:nvPicPr>
        <p:blipFill>
          <a:blip r:embed="rId3"/>
          <a:srcRect t="29789" b="10745"/>
          <a:stretch>
            <a:fillRect/>
          </a:stretch>
        </p:blipFill>
        <p:spPr>
          <a:xfrm>
            <a:off x="1365811" y="0"/>
            <a:ext cx="9225023" cy="6842903"/>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6896987" y="5655500"/>
            <a:ext cx="4787456" cy="101428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lnSpc>
                <a:spcPct val="100000"/>
              </a:lnSpc>
            </a:pPr>
            <a:r>
              <a:rPr lang="en-US" dirty="0" err="1"/>
              <a:t>Winterreifen</a:t>
            </a:r>
            <a:endParaRPr lang="de-CH" dirty="0"/>
          </a:p>
        </p:txBody>
      </p:sp>
      <p:sp>
        <p:nvSpPr>
          <p:cNvPr id="4" name="Subtitle 2">
            <a:extLst>
              <a:ext uri="{FF2B5EF4-FFF2-40B4-BE49-F238E27FC236}">
                <a16:creationId xmlns:a16="http://schemas.microsoft.com/office/drawing/2014/main" id="{B87AAB6C-8B1F-C04C-E8E0-43604B957C2F}"/>
              </a:ext>
            </a:extLst>
          </p:cNvPr>
          <p:cNvSpPr txBox="1">
            <a:spLocks/>
          </p:cNvSpPr>
          <p:nvPr/>
        </p:nvSpPr>
        <p:spPr>
          <a:xfrm>
            <a:off x="8329961" y="3869205"/>
            <a:ext cx="3420130" cy="2134646"/>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CH" sz="3200" dirty="0"/>
              <a:t>ADAC-Bericht macht vorsichtig</a:t>
            </a:r>
          </a:p>
        </p:txBody>
      </p:sp>
    </p:spTree>
    <p:extLst>
      <p:ext uri="{BB962C8B-B14F-4D97-AF65-F5344CB8AC3E}">
        <p14:creationId xmlns:p14="http://schemas.microsoft.com/office/powerpoint/2010/main" val="3986662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18C0-EC83-5DDF-F5B8-DA24E02057F8}"/>
              </a:ext>
            </a:extLst>
          </p:cNvPr>
          <p:cNvSpPr>
            <a:spLocks noGrp="1"/>
          </p:cNvSpPr>
          <p:nvPr>
            <p:ph type="title"/>
          </p:nvPr>
        </p:nvSpPr>
        <p:spPr/>
        <p:txBody>
          <a:bodyPr/>
          <a:lstStyle/>
          <a:p>
            <a:r>
              <a:rPr lang="de-CH" dirty="0"/>
              <a:t>Test von abgefahrenen Winterreifen</a:t>
            </a:r>
          </a:p>
        </p:txBody>
      </p:sp>
      <p:sp>
        <p:nvSpPr>
          <p:cNvPr id="3" name="Content Placeholder 2">
            <a:extLst>
              <a:ext uri="{FF2B5EF4-FFF2-40B4-BE49-F238E27FC236}">
                <a16:creationId xmlns:a16="http://schemas.microsoft.com/office/drawing/2014/main" id="{88796A17-29B0-73D6-110C-7A08BF9BD933}"/>
              </a:ext>
            </a:extLst>
          </p:cNvPr>
          <p:cNvSpPr>
            <a:spLocks noGrp="1"/>
          </p:cNvSpPr>
          <p:nvPr>
            <p:ph idx="1"/>
          </p:nvPr>
        </p:nvSpPr>
        <p:spPr>
          <a:xfrm>
            <a:off x="516099" y="1093305"/>
            <a:ext cx="7391159" cy="5220684"/>
          </a:xfrm>
        </p:spPr>
        <p:txBody>
          <a:bodyPr/>
          <a:lstStyle/>
          <a:p>
            <a:r>
              <a:rPr lang="de-CH" b="1" dirty="0"/>
              <a:t>Testaufbau</a:t>
            </a:r>
            <a:r>
              <a:rPr lang="de-CH" dirty="0"/>
              <a:t> Der ADAC hat fünf Winterreifenmodelle (185/65 R15) </a:t>
            </a:r>
            <a:br>
              <a:rPr lang="de-CH" dirty="0"/>
            </a:br>
            <a:r>
              <a:rPr lang="de-CH" dirty="0"/>
              <a:t>im Neuzustand sowie bei 4 mm und 2 mm Restprofil auf Sicherheitseigenschaften geprüft.</a:t>
            </a:r>
          </a:p>
          <a:p>
            <a:r>
              <a:rPr lang="de-CH" b="1" dirty="0"/>
              <a:t>Zentrale Ergebnisse</a:t>
            </a:r>
            <a:endParaRPr lang="de-CH" dirty="0"/>
          </a:p>
          <a:p>
            <a:pPr lvl="0"/>
            <a:r>
              <a:rPr lang="de-CH" dirty="0"/>
              <a:t>Bei </a:t>
            </a:r>
            <a:r>
              <a:rPr lang="de-CH" b="1" dirty="0"/>
              <a:t>4 mm Restprofil</a:t>
            </a:r>
            <a:r>
              <a:rPr lang="de-CH" dirty="0"/>
              <a:t> sinkt die Aquaplaning-Sicherheit in Kurven </a:t>
            </a:r>
            <a:br>
              <a:rPr lang="de-CH" dirty="0"/>
            </a:br>
            <a:r>
              <a:rPr lang="de-CH" dirty="0"/>
              <a:t>bereits um 25 %, bei Geradeausfahrt um rund 12 %. Nasshandling, </a:t>
            </a:r>
            <a:r>
              <a:rPr lang="de-CH" dirty="0" err="1"/>
              <a:t>Schneetraktion</a:t>
            </a:r>
            <a:r>
              <a:rPr lang="de-CH" dirty="0"/>
              <a:t> und Bremsweg verschlechtern sich spürbar.</a:t>
            </a:r>
          </a:p>
          <a:p>
            <a:pPr lvl="0"/>
            <a:r>
              <a:rPr lang="de-CH" dirty="0"/>
              <a:t>Bei </a:t>
            </a:r>
            <a:r>
              <a:rPr lang="de-CH" b="1" dirty="0"/>
              <a:t>2 mm Restprofil</a:t>
            </a:r>
            <a:r>
              <a:rPr lang="de-CH" dirty="0"/>
              <a:t> brechen die Werte massiv ein: über 50 % weniger Aquaplaning-Sicherheit in Kurven, Nassbremsweg +17 % (von 31,9 auf 37,3 m), Nasshandling-Note „mangelhaft“, Schneehandling so schlecht, dass die Notenskala nicht mehr ausreicht.</a:t>
            </a:r>
          </a:p>
          <a:p>
            <a:pPr lvl="0"/>
            <a:r>
              <a:rPr lang="de-CH" dirty="0"/>
              <a:t>Der Verschleiß wirkt </a:t>
            </a:r>
            <a:r>
              <a:rPr lang="de-CH" b="1" dirty="0"/>
              <a:t>nicht linear</a:t>
            </a:r>
            <a:r>
              <a:rPr lang="de-CH" dirty="0"/>
              <a:t>: Die letzten 2 mm kosten mehr Sicherheit als der gesamte Verschleiß bis 4 mm. Beispiel Aquaplaning: Kontrollverlust bei neuem Reifen ab ca. 93 km/h, bei 2 mm bereits ab ca. 77 km/h.</a:t>
            </a:r>
          </a:p>
          <a:p>
            <a:endParaRPr lang="de-CH" dirty="0"/>
          </a:p>
        </p:txBody>
      </p:sp>
      <p:sp>
        <p:nvSpPr>
          <p:cNvPr id="4" name="Slide Number Placeholder 3">
            <a:extLst>
              <a:ext uri="{FF2B5EF4-FFF2-40B4-BE49-F238E27FC236}">
                <a16:creationId xmlns:a16="http://schemas.microsoft.com/office/drawing/2014/main" id="{06232542-BA28-6645-042E-471D417B9806}"/>
              </a:ext>
            </a:extLst>
          </p:cNvPr>
          <p:cNvSpPr>
            <a:spLocks noGrp="1"/>
          </p:cNvSpPr>
          <p:nvPr>
            <p:ph type="sldNum" sz="quarter" idx="12"/>
          </p:nvPr>
        </p:nvSpPr>
        <p:spPr/>
        <p:txBody>
          <a:bodyPr/>
          <a:lstStyle/>
          <a:p>
            <a:fld id="{5A33CB2A-1702-4C1D-9CC4-8D472D39F19E}" type="slidenum">
              <a:rPr lang="en-US" smtClean="0"/>
              <a:t>17</a:t>
            </a:fld>
            <a:endParaRPr lang="en-US"/>
          </a:p>
        </p:txBody>
      </p:sp>
      <p:pic>
        <p:nvPicPr>
          <p:cNvPr id="5" name="Picture 4" descr="Welche Profiltiefe haben Neureifen? | Reifen-online.ch">
            <a:extLst>
              <a:ext uri="{FF2B5EF4-FFF2-40B4-BE49-F238E27FC236}">
                <a16:creationId xmlns:a16="http://schemas.microsoft.com/office/drawing/2014/main" id="{2CE3CFE1-FE57-B509-956D-7CA01CED588C}"/>
              </a:ext>
            </a:extLst>
          </p:cNvPr>
          <p:cNvPicPr>
            <a:picLocks noChangeAspect="1"/>
          </p:cNvPicPr>
          <p:nvPr/>
        </p:nvPicPr>
        <p:blipFill>
          <a:blip r:embed="rId2"/>
          <a:srcRect l="8245" r="9165"/>
          <a:stretch>
            <a:fillRect/>
          </a:stretch>
        </p:blipFill>
        <p:spPr>
          <a:xfrm>
            <a:off x="7560444" y="278296"/>
            <a:ext cx="4253724" cy="3425025"/>
          </a:xfrm>
          <a:prstGeom prst="rect">
            <a:avLst/>
          </a:prstGeom>
          <a:ln>
            <a:noFill/>
          </a:ln>
          <a:effectLst>
            <a:outerShdw blurRad="292100" dist="139700" dir="2700000" algn="tl" rotWithShape="0">
              <a:srgbClr val="333333">
                <a:alpha val="65000"/>
              </a:srgbClr>
            </a:outerShdw>
          </a:effectLst>
        </p:spPr>
      </p:pic>
      <p:sp>
        <p:nvSpPr>
          <p:cNvPr id="6" name="Rectangle: Rounded Corners 5">
            <a:extLst>
              <a:ext uri="{FF2B5EF4-FFF2-40B4-BE49-F238E27FC236}">
                <a16:creationId xmlns:a16="http://schemas.microsoft.com/office/drawing/2014/main" id="{05F7F54A-67CC-9DE9-7113-96140B882299}"/>
              </a:ext>
            </a:extLst>
          </p:cNvPr>
          <p:cNvSpPr/>
          <p:nvPr/>
        </p:nvSpPr>
        <p:spPr>
          <a:xfrm>
            <a:off x="8025670" y="3959222"/>
            <a:ext cx="3441685" cy="1407781"/>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spcAft>
                <a:spcPts val="600"/>
              </a:spcAft>
            </a:pPr>
            <a:r>
              <a:rPr lang="de-CH" b="1" dirty="0"/>
              <a:t>ACHTUNG</a:t>
            </a:r>
          </a:p>
          <a:p>
            <a:pPr algn="ctr">
              <a:spcAft>
                <a:spcPts val="600"/>
              </a:spcAft>
            </a:pPr>
            <a:r>
              <a:rPr lang="de-CH" dirty="0"/>
              <a:t>Österreich und Tschechien verlangen mindestens 4 mm!</a:t>
            </a:r>
          </a:p>
        </p:txBody>
      </p:sp>
    </p:spTree>
    <p:extLst>
      <p:ext uri="{BB962C8B-B14F-4D97-AF65-F5344CB8AC3E}">
        <p14:creationId xmlns:p14="http://schemas.microsoft.com/office/powerpoint/2010/main" val="36927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C039-CB64-359A-7E13-F73CF9CC28FA}"/>
              </a:ext>
            </a:extLst>
          </p:cNvPr>
          <p:cNvSpPr>
            <a:spLocks noGrp="1"/>
          </p:cNvSpPr>
          <p:nvPr>
            <p:ph type="title"/>
          </p:nvPr>
        </p:nvSpPr>
        <p:spPr/>
        <p:txBody>
          <a:bodyPr/>
          <a:lstStyle/>
          <a:p>
            <a:r>
              <a:rPr lang="de-CH" dirty="0"/>
              <a:t>Fazit ADAC Winterreifen-Test</a:t>
            </a:r>
          </a:p>
        </p:txBody>
      </p:sp>
      <p:sp>
        <p:nvSpPr>
          <p:cNvPr id="3" name="Content Placeholder 2">
            <a:extLst>
              <a:ext uri="{FF2B5EF4-FFF2-40B4-BE49-F238E27FC236}">
                <a16:creationId xmlns:a16="http://schemas.microsoft.com/office/drawing/2014/main" id="{850BEA32-00BA-10F2-B99F-D65C10C17811}"/>
              </a:ext>
            </a:extLst>
          </p:cNvPr>
          <p:cNvSpPr>
            <a:spLocks noGrp="1"/>
          </p:cNvSpPr>
          <p:nvPr>
            <p:ph idx="1"/>
          </p:nvPr>
        </p:nvSpPr>
        <p:spPr>
          <a:xfrm>
            <a:off x="516098" y="1093305"/>
            <a:ext cx="7351689" cy="5220684"/>
          </a:xfrm>
        </p:spPr>
        <p:txBody>
          <a:bodyPr/>
          <a:lstStyle/>
          <a:p>
            <a:r>
              <a:rPr lang="de-CH" sz="2000" b="1" dirty="0"/>
              <a:t>Drei einfache Merkregeln</a:t>
            </a:r>
            <a:endParaRPr lang="de-CH" sz="2000" dirty="0"/>
          </a:p>
          <a:p>
            <a:pPr lvl="0"/>
            <a:r>
              <a:rPr lang="de-CH" sz="2000" b="1" dirty="0"/>
              <a:t>1. Spätestens bei 4 mm Profil wechseln</a:t>
            </a:r>
            <a:br>
              <a:rPr lang="de-CH" b="1" dirty="0"/>
            </a:br>
            <a:r>
              <a:rPr lang="de-CH" dirty="0"/>
              <a:t>Nicht erst bei der gesetzlichen Mindestgrenze von 1,6 mm.</a:t>
            </a:r>
          </a:p>
          <a:p>
            <a:pPr lvl="0"/>
            <a:r>
              <a:rPr lang="de-CH" sz="2000" b="1" dirty="0"/>
              <a:t>2. Die letzten Millimeter sind die gefährlichsten</a:t>
            </a:r>
            <a:br>
              <a:rPr lang="de-CH" dirty="0"/>
            </a:br>
            <a:r>
              <a:rPr lang="de-CH" dirty="0"/>
              <a:t>Der Sicherheitsverlust nimmt mit sinkendem Profil überproportional zu.</a:t>
            </a:r>
          </a:p>
          <a:p>
            <a:pPr lvl="0"/>
            <a:r>
              <a:rPr lang="de-CH" sz="2000" b="1" dirty="0"/>
              <a:t>3. Trockene Straße täuscht</a:t>
            </a:r>
            <a:br>
              <a:rPr lang="de-CH" dirty="0"/>
            </a:br>
            <a:r>
              <a:rPr lang="de-CH" dirty="0"/>
              <a:t>Echte Gefahr zeigt sich bei Nässe, </a:t>
            </a:r>
            <a:br>
              <a:rPr lang="de-CH" dirty="0"/>
            </a:br>
            <a:r>
              <a:rPr lang="de-CH" dirty="0"/>
              <a:t>Schnee und in Kurven, wo </a:t>
            </a:r>
            <a:r>
              <a:rPr lang="de-CH" dirty="0" err="1"/>
              <a:t>abge</a:t>
            </a:r>
            <a:r>
              <a:rPr lang="de-CH" dirty="0"/>
              <a:t>-</a:t>
            </a:r>
            <a:br>
              <a:rPr lang="de-CH" dirty="0"/>
            </a:br>
            <a:r>
              <a:rPr lang="de-CH" dirty="0" err="1"/>
              <a:t>fahrene</a:t>
            </a:r>
            <a:r>
              <a:rPr lang="de-CH" dirty="0"/>
              <a:t> Reifen schnell die Kontrolle </a:t>
            </a:r>
            <a:br>
              <a:rPr lang="de-CH" dirty="0"/>
            </a:br>
            <a:r>
              <a:rPr lang="de-CH" dirty="0"/>
              <a:t>kosten.</a:t>
            </a:r>
          </a:p>
          <a:p>
            <a:endParaRPr lang="de-CH" dirty="0"/>
          </a:p>
        </p:txBody>
      </p:sp>
      <p:sp>
        <p:nvSpPr>
          <p:cNvPr id="4" name="Slide Number Placeholder 3">
            <a:extLst>
              <a:ext uri="{FF2B5EF4-FFF2-40B4-BE49-F238E27FC236}">
                <a16:creationId xmlns:a16="http://schemas.microsoft.com/office/drawing/2014/main" id="{12C45542-ECB9-678A-F390-563542452EC2}"/>
              </a:ext>
            </a:extLst>
          </p:cNvPr>
          <p:cNvSpPr>
            <a:spLocks noGrp="1"/>
          </p:cNvSpPr>
          <p:nvPr>
            <p:ph type="sldNum" sz="quarter" idx="12"/>
          </p:nvPr>
        </p:nvSpPr>
        <p:spPr/>
        <p:txBody>
          <a:bodyPr/>
          <a:lstStyle/>
          <a:p>
            <a:fld id="{5A33CB2A-1702-4C1D-9CC4-8D472D39F19E}" type="slidenum">
              <a:rPr lang="en-US" smtClean="0"/>
              <a:t>18</a:t>
            </a:fld>
            <a:endParaRPr lang="en-US"/>
          </a:p>
        </p:txBody>
      </p:sp>
      <p:pic>
        <p:nvPicPr>
          <p:cNvPr id="6" name="Picture 5">
            <a:extLst>
              <a:ext uri="{FF2B5EF4-FFF2-40B4-BE49-F238E27FC236}">
                <a16:creationId xmlns:a16="http://schemas.microsoft.com/office/drawing/2014/main" id="{A49FA719-9A7B-0EE9-2A35-605596BF8F0C}"/>
              </a:ext>
            </a:extLst>
          </p:cNvPr>
          <p:cNvPicPr>
            <a:picLocks noChangeAspect="1"/>
          </p:cNvPicPr>
          <p:nvPr/>
        </p:nvPicPr>
        <p:blipFill>
          <a:blip r:embed="rId2"/>
          <a:stretch>
            <a:fillRect/>
          </a:stretch>
        </p:blipFill>
        <p:spPr>
          <a:xfrm>
            <a:off x="8394061" y="174356"/>
            <a:ext cx="2213158" cy="3254644"/>
          </a:xfrm>
          <a:prstGeom prst="rect">
            <a:avLst/>
          </a:prstGeom>
        </p:spPr>
      </p:pic>
      <p:pic>
        <p:nvPicPr>
          <p:cNvPr id="7" name="Picture 6" descr="Aquaplaning">
            <a:extLst>
              <a:ext uri="{FF2B5EF4-FFF2-40B4-BE49-F238E27FC236}">
                <a16:creationId xmlns:a16="http://schemas.microsoft.com/office/drawing/2014/main" id="{011FCBE9-5D7C-719B-0DB4-51A261275467}"/>
              </a:ext>
            </a:extLst>
          </p:cNvPr>
          <p:cNvPicPr>
            <a:picLocks noChangeAspect="1"/>
          </p:cNvPicPr>
          <p:nvPr/>
        </p:nvPicPr>
        <p:blipFill>
          <a:blip r:embed="rId3"/>
          <a:stretch>
            <a:fillRect/>
          </a:stretch>
        </p:blipFill>
        <p:spPr>
          <a:xfrm>
            <a:off x="4362192" y="3561317"/>
            <a:ext cx="7624503" cy="28286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22543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23599-CC9E-8C2D-D0A7-B55DD937A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3E503-FEFD-F8BD-2421-36D58AC82915}"/>
              </a:ext>
            </a:extLst>
          </p:cNvPr>
          <p:cNvSpPr>
            <a:spLocks noGrp="1"/>
          </p:cNvSpPr>
          <p:nvPr>
            <p:ph type="title"/>
          </p:nvPr>
        </p:nvSpPr>
        <p:spPr/>
        <p:txBody>
          <a:bodyPr/>
          <a:lstStyle/>
          <a:p>
            <a:pPr algn="ctr"/>
            <a:r>
              <a:rPr lang="de-CH" dirty="0"/>
              <a:t>FRAGEN?</a:t>
            </a:r>
          </a:p>
        </p:txBody>
      </p:sp>
      <p:sp>
        <p:nvSpPr>
          <p:cNvPr id="4" name="Slide Number Placeholder 3">
            <a:extLst>
              <a:ext uri="{FF2B5EF4-FFF2-40B4-BE49-F238E27FC236}">
                <a16:creationId xmlns:a16="http://schemas.microsoft.com/office/drawing/2014/main" id="{22714F28-D88D-C341-7C37-CD53D6A947D6}"/>
              </a:ext>
            </a:extLst>
          </p:cNvPr>
          <p:cNvSpPr>
            <a:spLocks noGrp="1"/>
          </p:cNvSpPr>
          <p:nvPr>
            <p:ph type="sldNum" sz="quarter" idx="12"/>
          </p:nvPr>
        </p:nvSpPr>
        <p:spPr/>
        <p:txBody>
          <a:bodyPr/>
          <a:lstStyle/>
          <a:p>
            <a:fld id="{5A33CB2A-1702-4C1D-9CC4-8D472D39F19E}" type="slidenum">
              <a:rPr lang="en-US" smtClean="0"/>
              <a:t>19</a:t>
            </a:fld>
            <a:endParaRPr lang="en-US"/>
          </a:p>
        </p:txBody>
      </p:sp>
      <p:pic>
        <p:nvPicPr>
          <p:cNvPr id="8" name="Content Placeholder 7" descr="Bewerber, Ihre Fragen bitte? 45 wichtige Fragen fürs Bewerbungsgespräch">
            <a:extLst>
              <a:ext uri="{FF2B5EF4-FFF2-40B4-BE49-F238E27FC236}">
                <a16:creationId xmlns:a16="http://schemas.microsoft.com/office/drawing/2014/main" id="{0EE856FE-3FD6-B1AC-8319-6A27625855A1}"/>
              </a:ext>
            </a:extLst>
          </p:cNvPr>
          <p:cNvPicPr>
            <a:picLocks noGrp="1" noChangeAspect="1"/>
          </p:cNvPicPr>
          <p:nvPr>
            <p:ph idx="1"/>
          </p:nvPr>
        </p:nvPicPr>
        <p:blipFill>
          <a:blip r:embed="rId2"/>
          <a:stretch>
            <a:fillRect/>
          </a:stretch>
        </p:blipFill>
        <p:spPr>
          <a:xfrm>
            <a:off x="1101072" y="1093788"/>
            <a:ext cx="9989856" cy="5219700"/>
          </a:xfrm>
          <a:prstGeom prst="rect">
            <a:avLst/>
          </a:prstGeom>
        </p:spPr>
      </p:pic>
    </p:spTree>
    <p:extLst>
      <p:ext uri="{BB962C8B-B14F-4D97-AF65-F5344CB8AC3E}">
        <p14:creationId xmlns:p14="http://schemas.microsoft.com/office/powerpoint/2010/main" val="709997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90EF129-B24B-50B1-16AA-E92D70382866}"/>
              </a:ext>
            </a:extLst>
          </p:cNvPr>
          <p:cNvPicPr>
            <a:picLocks noChangeAspect="1"/>
          </p:cNvPicPr>
          <p:nvPr/>
        </p:nvPicPr>
        <p:blipFill>
          <a:blip r:embed="rId2"/>
          <a:stretch>
            <a:fillRect/>
          </a:stretch>
        </p:blipFill>
        <p:spPr>
          <a:xfrm>
            <a:off x="7254813" y="371016"/>
            <a:ext cx="3741136" cy="3741136"/>
          </a:xfrm>
          <a:prstGeom prst="rect">
            <a:avLst/>
          </a:prstGeom>
        </p:spPr>
      </p:pic>
      <p:pic>
        <p:nvPicPr>
          <p:cNvPr id="4" name="Picture 3" descr="Leonardo da Vinci und die Quadratur des Kreises – Wilhelm Ostwald Park">
            <a:extLst>
              <a:ext uri="{FF2B5EF4-FFF2-40B4-BE49-F238E27FC236}">
                <a16:creationId xmlns:a16="http://schemas.microsoft.com/office/drawing/2014/main" id="{02DE2A3A-433E-E5B1-70F3-F20E145CB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6475956" y="6034208"/>
            <a:ext cx="5195234" cy="6355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lnSpc>
                <a:spcPct val="120000"/>
              </a:lnSpc>
            </a:pPr>
            <a:r>
              <a:rPr lang="en-US" dirty="0" err="1"/>
              <a:t>Mitmach</a:t>
            </a:r>
            <a:r>
              <a:rPr lang="en-US" dirty="0"/>
              <a:t>-Experiment</a:t>
            </a:r>
            <a:endParaRPr lang="de-CH" dirty="0"/>
          </a:p>
        </p:txBody>
      </p:sp>
      <p:sp>
        <p:nvSpPr>
          <p:cNvPr id="7" name="Subtitle 2">
            <a:extLst>
              <a:ext uri="{FF2B5EF4-FFF2-40B4-BE49-F238E27FC236}">
                <a16:creationId xmlns:a16="http://schemas.microsoft.com/office/drawing/2014/main" id="{EAED93FF-1F8A-16A8-6EED-6BE8C95371DB}"/>
              </a:ext>
            </a:extLst>
          </p:cNvPr>
          <p:cNvSpPr txBox="1">
            <a:spLocks/>
          </p:cNvSpPr>
          <p:nvPr/>
        </p:nvSpPr>
        <p:spPr>
          <a:xfrm>
            <a:off x="8731187" y="4099446"/>
            <a:ext cx="3018903" cy="1956278"/>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3200" dirty="0" err="1"/>
              <a:t>Physik</a:t>
            </a:r>
            <a:r>
              <a:rPr lang="en-US" sz="3200" dirty="0"/>
              <a:t> </a:t>
            </a:r>
            <a:br>
              <a:rPr lang="en-US" sz="3200" dirty="0"/>
            </a:br>
            <a:r>
              <a:rPr lang="en-US" sz="3200" dirty="0" err="1"/>
              <a:t>selbst</a:t>
            </a:r>
            <a:r>
              <a:rPr lang="en-US" sz="3200" dirty="0"/>
              <a:t> </a:t>
            </a:r>
            <a:r>
              <a:rPr lang="en-US" sz="3200" dirty="0" err="1"/>
              <a:t>erleben</a:t>
            </a:r>
            <a:endParaRPr lang="en-US" sz="3200" dirty="0"/>
          </a:p>
        </p:txBody>
      </p:sp>
      <p:sp>
        <p:nvSpPr>
          <p:cNvPr id="5" name="Star: 32 Points 4">
            <a:extLst>
              <a:ext uri="{FF2B5EF4-FFF2-40B4-BE49-F238E27FC236}">
                <a16:creationId xmlns:a16="http://schemas.microsoft.com/office/drawing/2014/main" id="{5DE98D3D-2B5F-596D-E826-5925397C6DCC}"/>
              </a:ext>
            </a:extLst>
          </p:cNvPr>
          <p:cNvSpPr/>
          <p:nvPr/>
        </p:nvSpPr>
        <p:spPr>
          <a:xfrm>
            <a:off x="248439" y="3664545"/>
            <a:ext cx="3136193" cy="1774289"/>
          </a:xfrm>
          <a:prstGeom prst="star32">
            <a:avLst>
              <a:gd name="adj" fmla="val 45381"/>
            </a:avLst>
          </a:prstGeom>
          <a:solidFill>
            <a:srgbClr val="FFFF00"/>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r>
              <a:rPr lang="de-CH" sz="3200" dirty="0">
                <a:solidFill>
                  <a:sysClr val="windowText" lastClr="000000"/>
                </a:solidFill>
              </a:rPr>
              <a:t>Mitmach-</a:t>
            </a:r>
          </a:p>
          <a:p>
            <a:pPr algn="ctr"/>
            <a:r>
              <a:rPr lang="de-CH" sz="3200" dirty="0">
                <a:solidFill>
                  <a:sysClr val="windowText" lastClr="000000"/>
                </a:solidFill>
              </a:rPr>
              <a:t>Experiment</a:t>
            </a:r>
          </a:p>
        </p:txBody>
      </p:sp>
    </p:spTree>
    <p:extLst>
      <p:ext uri="{BB962C8B-B14F-4D97-AF65-F5344CB8AC3E}">
        <p14:creationId xmlns:p14="http://schemas.microsoft.com/office/powerpoint/2010/main" val="2645868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6C112-1E44-2D0D-1375-079560A940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32741-E98E-161E-892B-47E64FD350E3}"/>
              </a:ext>
            </a:extLst>
          </p:cNvPr>
          <p:cNvSpPr>
            <a:spLocks noGrp="1"/>
          </p:cNvSpPr>
          <p:nvPr>
            <p:ph type="title"/>
          </p:nvPr>
        </p:nvSpPr>
        <p:spPr/>
        <p:txBody>
          <a:bodyPr/>
          <a:lstStyle/>
          <a:p>
            <a:r>
              <a:rPr lang="de-CH" dirty="0"/>
              <a:t>Experiment für zu Hause: </a:t>
            </a:r>
            <a:r>
              <a:rPr lang="de-CH" dirty="0" err="1"/>
              <a:t>Coandă</a:t>
            </a:r>
            <a:r>
              <a:rPr lang="de-CH" dirty="0"/>
              <a:t>-Effekt</a:t>
            </a:r>
          </a:p>
        </p:txBody>
      </p:sp>
      <p:sp>
        <p:nvSpPr>
          <p:cNvPr id="3" name="Content Placeholder 2">
            <a:extLst>
              <a:ext uri="{FF2B5EF4-FFF2-40B4-BE49-F238E27FC236}">
                <a16:creationId xmlns:a16="http://schemas.microsoft.com/office/drawing/2014/main" id="{AE5928DD-9ABC-8D86-3024-E3D2BA015A5B}"/>
              </a:ext>
            </a:extLst>
          </p:cNvPr>
          <p:cNvSpPr>
            <a:spLocks noGrp="1"/>
          </p:cNvSpPr>
          <p:nvPr>
            <p:ph idx="1"/>
          </p:nvPr>
        </p:nvSpPr>
        <p:spPr>
          <a:xfrm>
            <a:off x="516098" y="1093305"/>
            <a:ext cx="5934882" cy="5220684"/>
          </a:xfrm>
        </p:spPr>
        <p:txBody>
          <a:bodyPr/>
          <a:lstStyle/>
          <a:p>
            <a:pPr>
              <a:spcBef>
                <a:spcPts val="400"/>
              </a:spcBef>
            </a:pPr>
            <a:r>
              <a:rPr lang="de-CH" b="1" dirty="0"/>
              <a:t>Vorbereitung</a:t>
            </a:r>
          </a:p>
          <a:p>
            <a:pPr>
              <a:spcBef>
                <a:spcPts val="400"/>
              </a:spcBef>
            </a:pPr>
            <a:r>
              <a:rPr lang="de-CH" dirty="0"/>
              <a:t>Eine Kerze direkt hinter einer (vollen) Dose.</a:t>
            </a:r>
          </a:p>
          <a:p>
            <a:pPr>
              <a:spcBef>
                <a:spcPts val="1200"/>
              </a:spcBef>
            </a:pPr>
            <a:r>
              <a:rPr lang="de-CH" b="1" dirty="0"/>
              <a:t>Experiment</a:t>
            </a:r>
          </a:p>
          <a:p>
            <a:pPr>
              <a:spcBef>
                <a:spcPts val="400"/>
              </a:spcBef>
            </a:pPr>
            <a:r>
              <a:rPr lang="de-CH" dirty="0"/>
              <a:t>Gegen die Dose blasen</a:t>
            </a:r>
          </a:p>
          <a:p>
            <a:pPr>
              <a:spcBef>
                <a:spcPts val="1200"/>
              </a:spcBef>
            </a:pPr>
            <a:r>
              <a:rPr lang="de-CH" b="1" dirty="0"/>
              <a:t>Erwartung</a:t>
            </a:r>
          </a:p>
          <a:p>
            <a:pPr>
              <a:spcBef>
                <a:spcPts val="400"/>
              </a:spcBef>
            </a:pPr>
            <a:r>
              <a:rPr lang="de-CH" dirty="0"/>
              <a:t>Die Dosen schirmt die Kerze ab</a:t>
            </a:r>
          </a:p>
          <a:p>
            <a:pPr>
              <a:spcBef>
                <a:spcPts val="1200"/>
              </a:spcBef>
            </a:pPr>
            <a:r>
              <a:rPr lang="de-CH" b="1" dirty="0"/>
              <a:t>Ergebnis</a:t>
            </a:r>
          </a:p>
          <a:p>
            <a:pPr>
              <a:spcBef>
                <a:spcPts val="400"/>
              </a:spcBef>
            </a:pPr>
            <a:r>
              <a:rPr lang="de-CH" dirty="0"/>
              <a:t>Die Kerze flackert und geht sogar aus.</a:t>
            </a:r>
          </a:p>
          <a:p>
            <a:pPr>
              <a:spcBef>
                <a:spcPts val="1200"/>
              </a:spcBef>
            </a:pPr>
            <a:r>
              <a:rPr lang="de-CH" b="1" dirty="0"/>
              <a:t>Erklärung</a:t>
            </a:r>
          </a:p>
          <a:p>
            <a:pPr>
              <a:spcBef>
                <a:spcPts val="400"/>
              </a:spcBef>
            </a:pPr>
            <a:r>
              <a:rPr lang="de-CH" dirty="0"/>
              <a:t>Der </a:t>
            </a:r>
            <a:r>
              <a:rPr lang="de-CH" dirty="0" err="1"/>
              <a:t>Coandă</a:t>
            </a:r>
            <a:r>
              <a:rPr lang="de-CH" dirty="0"/>
              <a:t>-Effekt sorgt dafür, dass eine Luftströmung sich glatten Flächen anpasst und in diesem Fall um die Dose herum strömt.</a:t>
            </a:r>
          </a:p>
        </p:txBody>
      </p:sp>
      <p:sp>
        <p:nvSpPr>
          <p:cNvPr id="4" name="Slide Number Placeholder 3">
            <a:extLst>
              <a:ext uri="{FF2B5EF4-FFF2-40B4-BE49-F238E27FC236}">
                <a16:creationId xmlns:a16="http://schemas.microsoft.com/office/drawing/2014/main" id="{AD3C28C5-8C92-07D4-780A-8BF056C028AC}"/>
              </a:ext>
            </a:extLst>
          </p:cNvPr>
          <p:cNvSpPr>
            <a:spLocks noGrp="1"/>
          </p:cNvSpPr>
          <p:nvPr>
            <p:ph type="sldNum" sz="quarter" idx="12"/>
          </p:nvPr>
        </p:nvSpPr>
        <p:spPr/>
        <p:txBody>
          <a:bodyPr/>
          <a:lstStyle/>
          <a:p>
            <a:fld id="{5A33CB2A-1702-4C1D-9CC4-8D472D39F19E}" type="slidenum">
              <a:rPr lang="en-US" smtClean="0"/>
              <a:t>21</a:t>
            </a:fld>
            <a:endParaRPr lang="en-US"/>
          </a:p>
        </p:txBody>
      </p:sp>
      <p:pic>
        <p:nvPicPr>
          <p:cNvPr id="5" name="Picture 4" descr="610+ Grafiken und lizenzfreie Illustrationen zu Kerze Von Oben - iStock">
            <a:extLst>
              <a:ext uri="{FF2B5EF4-FFF2-40B4-BE49-F238E27FC236}">
                <a16:creationId xmlns:a16="http://schemas.microsoft.com/office/drawing/2014/main" id="{B92E57CF-8788-D881-A390-7953D7171298}"/>
              </a:ext>
            </a:extLst>
          </p:cNvPr>
          <p:cNvPicPr>
            <a:picLocks noChangeAspect="1"/>
          </p:cNvPicPr>
          <p:nvPr/>
        </p:nvPicPr>
        <p:blipFill>
          <a:blip r:embed="rId2"/>
          <a:srcRect l="36943" t="14609" r="35379" b="18313"/>
          <a:stretch>
            <a:fillRect/>
          </a:stretch>
        </p:blipFill>
        <p:spPr>
          <a:xfrm>
            <a:off x="8182303" y="39413"/>
            <a:ext cx="1844566" cy="1592317"/>
          </a:xfrm>
          <a:prstGeom prst="rect">
            <a:avLst/>
          </a:prstGeom>
        </p:spPr>
      </p:pic>
      <p:pic>
        <p:nvPicPr>
          <p:cNvPr id="7" name="Picture 6">
            <a:extLst>
              <a:ext uri="{FF2B5EF4-FFF2-40B4-BE49-F238E27FC236}">
                <a16:creationId xmlns:a16="http://schemas.microsoft.com/office/drawing/2014/main" id="{A482AFDD-A626-3AB9-EFB7-D0C23F3AD066}"/>
              </a:ext>
            </a:extLst>
          </p:cNvPr>
          <p:cNvPicPr>
            <a:picLocks noChangeAspect="1"/>
          </p:cNvPicPr>
          <p:nvPr/>
        </p:nvPicPr>
        <p:blipFill>
          <a:blip r:embed="rId3"/>
          <a:srcRect l="7471" t="7517" r="7287" b="7379"/>
          <a:stretch>
            <a:fillRect/>
          </a:stretch>
        </p:blipFill>
        <p:spPr>
          <a:xfrm>
            <a:off x="8013444" y="1559230"/>
            <a:ext cx="2182284" cy="2178753"/>
          </a:xfrm>
          <a:prstGeom prst="rect">
            <a:avLst/>
          </a:prstGeom>
        </p:spPr>
      </p:pic>
      <p:pic>
        <p:nvPicPr>
          <p:cNvPr id="10" name="Picture 9" descr="Hand menschlichen Kopf im Gesicht gezeichnet, Profil und Top Aussicht.  Flache Vektor auf weißem Hintergrund. Die Zeichnungen können unabhängig  voneinander benutzt werden Stock-Vektorgrafik - Alamy">
            <a:extLst>
              <a:ext uri="{FF2B5EF4-FFF2-40B4-BE49-F238E27FC236}">
                <a16:creationId xmlns:a16="http://schemas.microsoft.com/office/drawing/2014/main" id="{C8A1AFDC-C76C-56B6-BD0F-09BDACCCCCCB}"/>
              </a:ext>
            </a:extLst>
          </p:cNvPr>
          <p:cNvPicPr>
            <a:picLocks noChangeAspect="1"/>
          </p:cNvPicPr>
          <p:nvPr/>
        </p:nvPicPr>
        <p:blipFill>
          <a:blip r:embed="rId4"/>
          <a:srcRect l="6432" t="50000" r="55570" b="7393"/>
          <a:stretch>
            <a:fillRect/>
          </a:stretch>
        </p:blipFill>
        <p:spPr>
          <a:xfrm rot="10800000">
            <a:off x="8135005" y="4518376"/>
            <a:ext cx="1954924" cy="2343864"/>
          </a:xfrm>
          <a:prstGeom prst="rect">
            <a:avLst/>
          </a:prstGeom>
        </p:spPr>
      </p:pic>
      <p:cxnSp>
        <p:nvCxnSpPr>
          <p:cNvPr id="12" name="Straight Connector 11">
            <a:extLst>
              <a:ext uri="{FF2B5EF4-FFF2-40B4-BE49-F238E27FC236}">
                <a16:creationId xmlns:a16="http://schemas.microsoft.com/office/drawing/2014/main" id="{E2E7A65D-07D2-EAC5-3642-F0653DBC804E}"/>
              </a:ext>
            </a:extLst>
          </p:cNvPr>
          <p:cNvCxnSpPr/>
          <p:nvPr/>
        </p:nvCxnSpPr>
        <p:spPr>
          <a:xfrm>
            <a:off x="9096703" y="3907308"/>
            <a:ext cx="0" cy="47296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ABE7212-DABA-7CB1-A344-1DC73133D350}"/>
              </a:ext>
            </a:extLst>
          </p:cNvPr>
          <p:cNvCxnSpPr>
            <a:cxnSpLocks/>
          </p:cNvCxnSpPr>
          <p:nvPr/>
        </p:nvCxnSpPr>
        <p:spPr>
          <a:xfrm flipH="1">
            <a:off x="9169400" y="3894608"/>
            <a:ext cx="87586" cy="491972"/>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9264488-32EA-27C6-0833-688EA488EFD8}"/>
              </a:ext>
            </a:extLst>
          </p:cNvPr>
          <p:cNvCxnSpPr>
            <a:cxnSpLocks/>
          </p:cNvCxnSpPr>
          <p:nvPr/>
        </p:nvCxnSpPr>
        <p:spPr>
          <a:xfrm>
            <a:off x="8941676" y="3907308"/>
            <a:ext cx="85484" cy="472966"/>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67727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BFE7-3B28-C9B3-E646-563392376E31}"/>
              </a:ext>
            </a:extLst>
          </p:cNvPr>
          <p:cNvSpPr>
            <a:spLocks noGrp="1"/>
          </p:cNvSpPr>
          <p:nvPr>
            <p:ph type="title"/>
          </p:nvPr>
        </p:nvSpPr>
        <p:spPr/>
        <p:txBody>
          <a:bodyPr/>
          <a:lstStyle/>
          <a:p>
            <a:r>
              <a:rPr lang="de-CH" dirty="0"/>
              <a:t>Experiment vor </a:t>
            </a:r>
            <a:r>
              <a:rPr lang="de-CH" dirty="0" err="1"/>
              <a:t>ort</a:t>
            </a:r>
            <a:r>
              <a:rPr lang="de-CH" dirty="0"/>
              <a:t>: Bernoulli-Effekt</a:t>
            </a:r>
          </a:p>
        </p:txBody>
      </p:sp>
      <p:sp>
        <p:nvSpPr>
          <p:cNvPr id="3" name="Content Placeholder 2">
            <a:extLst>
              <a:ext uri="{FF2B5EF4-FFF2-40B4-BE49-F238E27FC236}">
                <a16:creationId xmlns:a16="http://schemas.microsoft.com/office/drawing/2014/main" id="{A9C814C2-8E91-9BF3-10B2-2897BA5C82AF}"/>
              </a:ext>
            </a:extLst>
          </p:cNvPr>
          <p:cNvSpPr>
            <a:spLocks noGrp="1"/>
          </p:cNvSpPr>
          <p:nvPr>
            <p:ph idx="1"/>
          </p:nvPr>
        </p:nvSpPr>
        <p:spPr>
          <a:xfrm>
            <a:off x="516098" y="1093305"/>
            <a:ext cx="6443130" cy="5220684"/>
          </a:xfrm>
        </p:spPr>
        <p:txBody>
          <a:bodyPr/>
          <a:lstStyle/>
          <a:p>
            <a:pPr>
              <a:spcBef>
                <a:spcPts val="400"/>
              </a:spcBef>
            </a:pPr>
            <a:r>
              <a:rPr lang="de-CH" b="1" dirty="0"/>
              <a:t>Vorbereitung</a:t>
            </a:r>
          </a:p>
          <a:p>
            <a:pPr>
              <a:spcBef>
                <a:spcPts val="400"/>
              </a:spcBef>
            </a:pPr>
            <a:r>
              <a:rPr lang="de-CH" dirty="0"/>
              <a:t>Zwei Dosen im Abstand von max. 1cm nebeneinander  legen</a:t>
            </a:r>
          </a:p>
          <a:p>
            <a:pPr>
              <a:spcBef>
                <a:spcPts val="400"/>
              </a:spcBef>
            </a:pPr>
            <a:r>
              <a:rPr lang="de-CH" dirty="0"/>
              <a:t>Alternative: nebeneinander stellen – braucht mehr Puste</a:t>
            </a:r>
          </a:p>
          <a:p>
            <a:pPr>
              <a:spcBef>
                <a:spcPts val="1200"/>
              </a:spcBef>
            </a:pPr>
            <a:r>
              <a:rPr lang="de-CH" b="1" dirty="0"/>
              <a:t>Experiment</a:t>
            </a:r>
          </a:p>
          <a:p>
            <a:pPr>
              <a:spcBef>
                <a:spcPts val="400"/>
              </a:spcBef>
            </a:pPr>
            <a:r>
              <a:rPr lang="de-CH" dirty="0"/>
              <a:t>Mit dem Strohhalm kräftig zwischen die Dosen blasen.</a:t>
            </a:r>
          </a:p>
          <a:p>
            <a:pPr>
              <a:spcBef>
                <a:spcPts val="1200"/>
              </a:spcBef>
            </a:pPr>
            <a:r>
              <a:rPr lang="de-CH" b="1" dirty="0"/>
              <a:t>Erwartung</a:t>
            </a:r>
          </a:p>
          <a:p>
            <a:pPr>
              <a:spcBef>
                <a:spcPts val="400"/>
              </a:spcBef>
            </a:pPr>
            <a:r>
              <a:rPr lang="de-CH" dirty="0"/>
              <a:t>Die Dosen werden durch den Luftdruck auseinandergedrückt</a:t>
            </a:r>
          </a:p>
          <a:p>
            <a:pPr>
              <a:spcBef>
                <a:spcPts val="1200"/>
              </a:spcBef>
            </a:pPr>
            <a:r>
              <a:rPr lang="de-CH" b="1" dirty="0"/>
              <a:t>Ergebnis</a:t>
            </a:r>
          </a:p>
          <a:p>
            <a:pPr>
              <a:spcBef>
                <a:spcPts val="400"/>
              </a:spcBef>
            </a:pPr>
            <a:r>
              <a:rPr lang="de-CH" dirty="0"/>
              <a:t>Die Dosen stossen zusammen</a:t>
            </a:r>
          </a:p>
          <a:p>
            <a:pPr>
              <a:spcBef>
                <a:spcPts val="1200"/>
              </a:spcBef>
            </a:pPr>
            <a:r>
              <a:rPr lang="de-CH" b="1" dirty="0"/>
              <a:t>Erklärung</a:t>
            </a:r>
          </a:p>
          <a:p>
            <a:pPr>
              <a:spcBef>
                <a:spcPts val="400"/>
              </a:spcBef>
            </a:pPr>
            <a:r>
              <a:rPr lang="de-CH" dirty="0"/>
              <a:t>Wenn Luft schnell strömt, entsteht ein Unterdruck (Bernoulli-Effekt). Das zieht die Dosen zueinander.</a:t>
            </a:r>
          </a:p>
        </p:txBody>
      </p:sp>
      <p:sp>
        <p:nvSpPr>
          <p:cNvPr id="4" name="Slide Number Placeholder 3">
            <a:extLst>
              <a:ext uri="{FF2B5EF4-FFF2-40B4-BE49-F238E27FC236}">
                <a16:creationId xmlns:a16="http://schemas.microsoft.com/office/drawing/2014/main" id="{CAD60608-C6EB-74FF-65F6-D128168C6340}"/>
              </a:ext>
            </a:extLst>
          </p:cNvPr>
          <p:cNvSpPr>
            <a:spLocks noGrp="1"/>
          </p:cNvSpPr>
          <p:nvPr>
            <p:ph type="sldNum" sz="quarter" idx="12"/>
          </p:nvPr>
        </p:nvSpPr>
        <p:spPr/>
        <p:txBody>
          <a:bodyPr/>
          <a:lstStyle/>
          <a:p>
            <a:fld id="{5A33CB2A-1702-4C1D-9CC4-8D472D39F19E}" type="slidenum">
              <a:rPr lang="en-US" smtClean="0"/>
              <a:t>22</a:t>
            </a:fld>
            <a:endParaRPr lang="en-US"/>
          </a:p>
        </p:txBody>
      </p:sp>
      <p:pic>
        <p:nvPicPr>
          <p:cNvPr id="8" name="Picture 7" descr="Cola Wars: Die wahre Geschichte hinter Steven Spielbergs kommenden Film –Coca-Cola vs. Pepsi-Cola">
            <a:extLst>
              <a:ext uri="{FF2B5EF4-FFF2-40B4-BE49-F238E27FC236}">
                <a16:creationId xmlns:a16="http://schemas.microsoft.com/office/drawing/2014/main" id="{3335D6A8-EEF3-EA98-E11C-587580573BDB}"/>
              </a:ext>
            </a:extLst>
          </p:cNvPr>
          <p:cNvPicPr>
            <a:picLocks noChangeAspect="1"/>
          </p:cNvPicPr>
          <p:nvPr/>
        </p:nvPicPr>
        <p:blipFill>
          <a:blip r:embed="rId2"/>
          <a:srcRect l="14340" r="15237"/>
          <a:stretch>
            <a:fillRect/>
          </a:stretch>
        </p:blipFill>
        <p:spPr>
          <a:xfrm>
            <a:off x="6959228" y="784833"/>
            <a:ext cx="3911095" cy="3070334"/>
          </a:xfrm>
          <a:prstGeom prst="rect">
            <a:avLst/>
          </a:prstGeom>
        </p:spPr>
      </p:pic>
      <p:pic>
        <p:nvPicPr>
          <p:cNvPr id="10" name="Picture 9">
            <a:extLst>
              <a:ext uri="{FF2B5EF4-FFF2-40B4-BE49-F238E27FC236}">
                <a16:creationId xmlns:a16="http://schemas.microsoft.com/office/drawing/2014/main" id="{EC6DD0A1-4671-B71C-4AAA-2C1982087893}"/>
              </a:ext>
            </a:extLst>
          </p:cNvPr>
          <p:cNvPicPr>
            <a:picLocks noChangeAspect="1"/>
          </p:cNvPicPr>
          <p:nvPr/>
        </p:nvPicPr>
        <p:blipFill>
          <a:blip r:embed="rId3">
            <a:clrChange>
              <a:clrFrom>
                <a:srgbClr val="FFFFFF"/>
              </a:clrFrom>
              <a:clrTo>
                <a:srgbClr val="FFFFFF">
                  <a:alpha val="0"/>
                </a:srgbClr>
              </a:clrTo>
            </a:clrChange>
          </a:blip>
          <a:srcRect l="6687" t="2382" r="7273" b="5348"/>
          <a:stretch>
            <a:fillRect/>
          </a:stretch>
        </p:blipFill>
        <p:spPr>
          <a:xfrm rot="12030120">
            <a:off x="8394883" y="3905812"/>
            <a:ext cx="1579456" cy="2381272"/>
          </a:xfrm>
          <a:prstGeom prst="rect">
            <a:avLst/>
          </a:prstGeom>
        </p:spPr>
      </p:pic>
    </p:spTree>
    <p:extLst>
      <p:ext uri="{BB962C8B-B14F-4D97-AF65-F5344CB8AC3E}">
        <p14:creationId xmlns:p14="http://schemas.microsoft.com/office/powerpoint/2010/main" val="799610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C07A-2AC6-2297-962E-51D46371AF19}"/>
              </a:ext>
            </a:extLst>
          </p:cNvPr>
          <p:cNvSpPr>
            <a:spLocks noGrp="1"/>
          </p:cNvSpPr>
          <p:nvPr>
            <p:ph type="title"/>
          </p:nvPr>
        </p:nvSpPr>
        <p:spPr/>
        <p:txBody>
          <a:bodyPr/>
          <a:lstStyle/>
          <a:p>
            <a:r>
              <a:rPr lang="en-US" dirty="0"/>
              <a:t>Pause</a:t>
            </a:r>
            <a:endParaRPr lang="de-CH" dirty="0"/>
          </a:p>
        </p:txBody>
      </p:sp>
      <p:pic>
        <p:nvPicPr>
          <p:cNvPr id="6" name="Content Placeholder 5" descr="A clock with a blue and black text&#10;&#10;AI-generated content may be incorrect.">
            <a:extLst>
              <a:ext uri="{FF2B5EF4-FFF2-40B4-BE49-F238E27FC236}">
                <a16:creationId xmlns:a16="http://schemas.microsoft.com/office/drawing/2014/main" id="{6F686272-8A81-1E2D-7A39-2078A7AB3B1E}"/>
              </a:ext>
            </a:extLst>
          </p:cNvPr>
          <p:cNvPicPr>
            <a:picLocks noGrp="1" noChangeAspect="1"/>
          </p:cNvPicPr>
          <p:nvPr>
            <p:ph idx="1"/>
          </p:nvPr>
        </p:nvPicPr>
        <p:blipFill>
          <a:blip r:embed="rId2" cstate="email">
            <a:extLst>
              <a:ext uri="{28A0092B-C50C-407E-A947-70E740481C1C}">
                <a14:useLocalDpi xmlns:a14="http://schemas.microsoft.com/office/drawing/2010/main" val="0"/>
              </a:ext>
            </a:extLst>
          </a:blip>
          <a:srcRect l="67704"/>
          <a:stretch/>
        </p:blipFill>
        <p:spPr>
          <a:xfrm>
            <a:off x="-4458608" y="202162"/>
            <a:ext cx="3808430" cy="3825881"/>
          </a:xfrm>
        </p:spPr>
      </p:pic>
      <p:sp>
        <p:nvSpPr>
          <p:cNvPr id="4" name="Slide Number Placeholder 3">
            <a:extLst>
              <a:ext uri="{FF2B5EF4-FFF2-40B4-BE49-F238E27FC236}">
                <a16:creationId xmlns:a16="http://schemas.microsoft.com/office/drawing/2014/main" id="{E8282991-17ED-8601-F3BC-B7F179D3876B}"/>
              </a:ext>
            </a:extLst>
          </p:cNvPr>
          <p:cNvSpPr>
            <a:spLocks noGrp="1"/>
          </p:cNvSpPr>
          <p:nvPr>
            <p:ph type="sldNum" sz="quarter" idx="12"/>
          </p:nvPr>
        </p:nvSpPr>
        <p:spPr/>
        <p:txBody>
          <a:bodyPr/>
          <a:lstStyle/>
          <a:p>
            <a:fld id="{5A33CB2A-1702-4C1D-9CC4-8D472D39F19E}" type="slidenum">
              <a:rPr lang="en-US" smtClean="0"/>
              <a:t>23</a:t>
            </a:fld>
            <a:endParaRPr lang="en-US"/>
          </a:p>
        </p:txBody>
      </p:sp>
      <p:pic>
        <p:nvPicPr>
          <p:cNvPr id="10" name="Picture 9">
            <a:extLst>
              <a:ext uri="{FF2B5EF4-FFF2-40B4-BE49-F238E27FC236}">
                <a16:creationId xmlns:a16="http://schemas.microsoft.com/office/drawing/2014/main" id="{4F822FB6-A5A0-A844-F673-AEE4E606033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1764" y="4499213"/>
            <a:ext cx="10821724" cy="2026222"/>
          </a:xfrm>
          <a:prstGeom prst="rect">
            <a:avLst/>
          </a:prstGeom>
        </p:spPr>
      </p:pic>
      <p:pic>
        <p:nvPicPr>
          <p:cNvPr id="5" name="Picture 4">
            <a:extLst>
              <a:ext uri="{FF2B5EF4-FFF2-40B4-BE49-F238E27FC236}">
                <a16:creationId xmlns:a16="http://schemas.microsoft.com/office/drawing/2014/main" id="{6457ED57-AD59-296D-A580-EF8115006244}"/>
              </a:ext>
            </a:extLst>
          </p:cNvPr>
          <p:cNvPicPr>
            <a:picLocks noChangeAspect="1"/>
          </p:cNvPicPr>
          <p:nvPr/>
        </p:nvPicPr>
        <p:blipFill>
          <a:blip r:embed="rId4"/>
          <a:stretch>
            <a:fillRect/>
          </a:stretch>
        </p:blipFill>
        <p:spPr>
          <a:xfrm>
            <a:off x="12770955" y="672473"/>
            <a:ext cx="3808430" cy="3826740"/>
          </a:xfrm>
          <a:prstGeom prst="rect">
            <a:avLst/>
          </a:prstGeom>
        </p:spPr>
      </p:pic>
      <p:pic>
        <p:nvPicPr>
          <p:cNvPr id="7" name="Picture 6">
            <a:extLst>
              <a:ext uri="{FF2B5EF4-FFF2-40B4-BE49-F238E27FC236}">
                <a16:creationId xmlns:a16="http://schemas.microsoft.com/office/drawing/2014/main" id="{68984F83-15F3-1C74-8D05-D9A45D9312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38741" y="369737"/>
            <a:ext cx="3727770" cy="3745692"/>
          </a:xfrm>
          <a:prstGeom prst="rect">
            <a:avLst/>
          </a:prstGeom>
        </p:spPr>
      </p:pic>
    </p:spTree>
    <p:extLst>
      <p:ext uri="{BB962C8B-B14F-4D97-AF65-F5344CB8AC3E}">
        <p14:creationId xmlns:p14="http://schemas.microsoft.com/office/powerpoint/2010/main" val="1968085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Joseph Nicéphore Niépces Heliografie Blick aus dem Fenster von Le Gras gilt als älteste erhaltene Fotografie der Welt. Sie entstand 1826 oder 1827 nach stundenlanger Belichtung und wird heute im Harry Ransom Center der University of Texas aufbewahrt., Joseph Nicéphore Niépce">
            <a:extLst>
              <a:ext uri="{FF2B5EF4-FFF2-40B4-BE49-F238E27FC236}">
                <a16:creationId xmlns:a16="http://schemas.microsoft.com/office/drawing/2014/main" id="{465475A1-224A-9DDD-5906-D7CAED1DA1B7}"/>
              </a:ext>
            </a:extLst>
          </p:cNvPr>
          <p:cNvPicPr>
            <a:picLocks noChangeAspect="1"/>
          </p:cNvPicPr>
          <p:nvPr/>
        </p:nvPicPr>
        <p:blipFill>
          <a:blip r:embed="rId3"/>
          <a:stretch>
            <a:fillRect/>
          </a:stretch>
        </p:blipFill>
        <p:spPr>
          <a:xfrm>
            <a:off x="1072902" y="0"/>
            <a:ext cx="9803757" cy="6861345"/>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7263863" y="6034208"/>
            <a:ext cx="4761123" cy="6355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lnSpc>
                <a:spcPct val="120000"/>
              </a:lnSpc>
            </a:pPr>
            <a:r>
              <a:rPr lang="en-US" dirty="0"/>
              <a:t>200 Jahre </a:t>
            </a:r>
            <a:r>
              <a:rPr lang="en-US" dirty="0" err="1"/>
              <a:t>Fotographie</a:t>
            </a:r>
            <a:endParaRPr lang="de-CH" dirty="0"/>
          </a:p>
        </p:txBody>
      </p:sp>
      <p:sp>
        <p:nvSpPr>
          <p:cNvPr id="10" name="Subtitle 2">
            <a:extLst>
              <a:ext uri="{FF2B5EF4-FFF2-40B4-BE49-F238E27FC236}">
                <a16:creationId xmlns:a16="http://schemas.microsoft.com/office/drawing/2014/main" id="{EAED93FF-1F8A-16A8-6EED-6BE8C95371DB}"/>
              </a:ext>
            </a:extLst>
          </p:cNvPr>
          <p:cNvSpPr txBox="1">
            <a:spLocks/>
          </p:cNvSpPr>
          <p:nvPr/>
        </p:nvSpPr>
        <p:spPr>
          <a:xfrm>
            <a:off x="7882359" y="4077930"/>
            <a:ext cx="4245419" cy="1956278"/>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3200" dirty="0"/>
              <a:t>Von der </a:t>
            </a:r>
            <a:r>
              <a:rPr lang="en-US" sz="3200" dirty="0" err="1"/>
              <a:t>Glasplatte</a:t>
            </a:r>
            <a:r>
              <a:rPr lang="en-US" sz="3200" dirty="0"/>
              <a:t> </a:t>
            </a:r>
            <a:r>
              <a:rPr lang="en-US" sz="3200" dirty="0" err="1"/>
              <a:t>über</a:t>
            </a:r>
            <a:r>
              <a:rPr lang="en-US" sz="3200" dirty="0"/>
              <a:t> </a:t>
            </a:r>
            <a:r>
              <a:rPr lang="en-US" sz="3200" dirty="0" err="1"/>
              <a:t>Filme</a:t>
            </a:r>
            <a:r>
              <a:rPr lang="en-US" sz="3200" dirty="0"/>
              <a:t> bis </a:t>
            </a:r>
            <a:r>
              <a:rPr lang="en-US" sz="3200" dirty="0" err="1"/>
              <a:t>zur</a:t>
            </a:r>
            <a:r>
              <a:rPr lang="en-US" sz="3200" dirty="0"/>
              <a:t> KI</a:t>
            </a:r>
          </a:p>
        </p:txBody>
      </p:sp>
    </p:spTree>
    <p:extLst>
      <p:ext uri="{BB962C8B-B14F-4D97-AF65-F5344CB8AC3E}">
        <p14:creationId xmlns:p14="http://schemas.microsoft.com/office/powerpoint/2010/main" val="3510097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86F61-5921-DFD4-597D-3ECE95EB3506}"/>
              </a:ext>
            </a:extLst>
          </p:cNvPr>
          <p:cNvSpPr>
            <a:spLocks noGrp="1"/>
          </p:cNvSpPr>
          <p:nvPr>
            <p:ph type="title"/>
          </p:nvPr>
        </p:nvSpPr>
        <p:spPr/>
        <p:txBody>
          <a:bodyPr/>
          <a:lstStyle/>
          <a:p>
            <a:r>
              <a:rPr lang="de-CH" dirty="0"/>
              <a:t>1826 - Wie alles begann</a:t>
            </a:r>
          </a:p>
        </p:txBody>
      </p:sp>
      <p:sp>
        <p:nvSpPr>
          <p:cNvPr id="3" name="Content Placeholder 2">
            <a:extLst>
              <a:ext uri="{FF2B5EF4-FFF2-40B4-BE49-F238E27FC236}">
                <a16:creationId xmlns:a16="http://schemas.microsoft.com/office/drawing/2014/main" id="{2839AF7E-B028-1815-86A7-4370EF5759B2}"/>
              </a:ext>
            </a:extLst>
          </p:cNvPr>
          <p:cNvSpPr>
            <a:spLocks noGrp="1"/>
          </p:cNvSpPr>
          <p:nvPr>
            <p:ph idx="1"/>
          </p:nvPr>
        </p:nvSpPr>
        <p:spPr>
          <a:xfrm>
            <a:off x="516099" y="1093305"/>
            <a:ext cx="5167151" cy="3827351"/>
          </a:xfrm>
        </p:spPr>
        <p:txBody>
          <a:bodyPr/>
          <a:lstStyle/>
          <a:p>
            <a:pPr>
              <a:spcBef>
                <a:spcPts val="600"/>
              </a:spcBef>
            </a:pPr>
            <a:r>
              <a:rPr lang="de-CH" dirty="0"/>
              <a:t>Ein sonniger Tag in Burgund.</a:t>
            </a:r>
          </a:p>
          <a:p>
            <a:pPr>
              <a:spcBef>
                <a:spcPts val="600"/>
              </a:spcBef>
            </a:pPr>
            <a:r>
              <a:rPr lang="de-CH" dirty="0"/>
              <a:t>Joseph Nicéphore </a:t>
            </a:r>
            <a:r>
              <a:rPr lang="de-CH" dirty="0" err="1"/>
              <a:t>Niépce</a:t>
            </a:r>
            <a:r>
              <a:rPr lang="de-CH" dirty="0"/>
              <a:t> (1765–1833) stellt seinen selbstgebauten Kasten mit einer polierten Zinnplatte, beschichtet mit </a:t>
            </a:r>
            <a:r>
              <a:rPr lang="de-CH" dirty="0" err="1"/>
              <a:t>Judäapech</a:t>
            </a:r>
            <a:r>
              <a:rPr lang="de-CH" dirty="0"/>
              <a:t>, und einer kleinen Linse in der einzigen Öffnung (=&gt; </a:t>
            </a:r>
            <a:r>
              <a:rPr lang="de-CH" i="1" dirty="0" err="1"/>
              <a:t>Camera</a:t>
            </a:r>
            <a:r>
              <a:rPr lang="de-CH" i="1" dirty="0"/>
              <a:t> Obscura</a:t>
            </a:r>
            <a:r>
              <a:rPr lang="de-CH" dirty="0"/>
              <a:t>) aufs Fensterbrett.</a:t>
            </a:r>
          </a:p>
          <a:p>
            <a:pPr>
              <a:spcBef>
                <a:spcPts val="600"/>
              </a:spcBef>
            </a:pPr>
            <a:r>
              <a:rPr lang="de-CH" dirty="0"/>
              <a:t>Viele Stunden später wäscht er die nicht ausgehärteten Pech-Teile mit Lavendelöl und Petroleum aus. Es bleibt ein verschwommenes Bild von Gebäuden zurück. Durch die vielen Belichtungsstunden merkwürdig beleuchtet.</a:t>
            </a:r>
          </a:p>
          <a:p>
            <a:pPr>
              <a:spcBef>
                <a:spcPts val="600"/>
              </a:spcBef>
            </a:pPr>
            <a:endParaRPr lang="de-CH" sz="900" dirty="0"/>
          </a:p>
        </p:txBody>
      </p:sp>
      <p:sp>
        <p:nvSpPr>
          <p:cNvPr id="4" name="Slide Number Placeholder 3">
            <a:extLst>
              <a:ext uri="{FF2B5EF4-FFF2-40B4-BE49-F238E27FC236}">
                <a16:creationId xmlns:a16="http://schemas.microsoft.com/office/drawing/2014/main" id="{81AEECD6-D027-29C8-2E67-5BCE7802E3CB}"/>
              </a:ext>
            </a:extLst>
          </p:cNvPr>
          <p:cNvSpPr>
            <a:spLocks noGrp="1"/>
          </p:cNvSpPr>
          <p:nvPr>
            <p:ph type="sldNum" sz="quarter" idx="12"/>
          </p:nvPr>
        </p:nvSpPr>
        <p:spPr/>
        <p:txBody>
          <a:bodyPr/>
          <a:lstStyle/>
          <a:p>
            <a:fld id="{5A33CB2A-1702-4C1D-9CC4-8D472D39F19E}" type="slidenum">
              <a:rPr lang="en-US" smtClean="0"/>
              <a:t>25</a:t>
            </a:fld>
            <a:endParaRPr lang="en-US"/>
          </a:p>
        </p:txBody>
      </p:sp>
      <p:pic>
        <p:nvPicPr>
          <p:cNvPr id="9" name="Picture 8" descr="Joseph Nicéphore Niépce – Wikipedia">
            <a:extLst>
              <a:ext uri="{FF2B5EF4-FFF2-40B4-BE49-F238E27FC236}">
                <a16:creationId xmlns:a16="http://schemas.microsoft.com/office/drawing/2014/main" id="{1EA6BD8C-D738-D059-BF1A-70CEBE542180}"/>
              </a:ext>
            </a:extLst>
          </p:cNvPr>
          <p:cNvPicPr>
            <a:picLocks noChangeAspect="1"/>
          </p:cNvPicPr>
          <p:nvPr/>
        </p:nvPicPr>
        <p:blipFill>
          <a:blip r:embed="rId2"/>
          <a:stretch>
            <a:fillRect/>
          </a:stretch>
        </p:blipFill>
        <p:spPr>
          <a:xfrm>
            <a:off x="5820372" y="204967"/>
            <a:ext cx="1996876" cy="2662501"/>
          </a:xfrm>
          <a:prstGeom prst="rect">
            <a:avLst/>
          </a:prstGeom>
        </p:spPr>
      </p:pic>
      <p:grpSp>
        <p:nvGrpSpPr>
          <p:cNvPr id="10" name="Group 9">
            <a:extLst>
              <a:ext uri="{FF2B5EF4-FFF2-40B4-BE49-F238E27FC236}">
                <a16:creationId xmlns:a16="http://schemas.microsoft.com/office/drawing/2014/main" id="{34DA6F7F-6E41-F44D-25B8-82A7278F6C9B}"/>
              </a:ext>
            </a:extLst>
          </p:cNvPr>
          <p:cNvGrpSpPr/>
          <p:nvPr/>
        </p:nvGrpSpPr>
        <p:grpSpPr>
          <a:xfrm>
            <a:off x="7683937" y="640080"/>
            <a:ext cx="4056819" cy="2924930"/>
            <a:chOff x="5725178" y="127457"/>
            <a:chExt cx="4056819" cy="2924930"/>
          </a:xfrm>
        </p:grpSpPr>
        <p:pic>
          <p:nvPicPr>
            <p:cNvPr id="5" name="Picture 4" descr="What is a camera obscura? · Lomography">
              <a:extLst>
                <a:ext uri="{FF2B5EF4-FFF2-40B4-BE49-F238E27FC236}">
                  <a16:creationId xmlns:a16="http://schemas.microsoft.com/office/drawing/2014/main" id="{0272C6CF-F714-3A7B-67F2-35D827B15B32}"/>
                </a:ext>
              </a:extLst>
            </p:cNvPr>
            <p:cNvPicPr>
              <a:picLocks noChangeAspect="1"/>
            </p:cNvPicPr>
            <p:nvPr/>
          </p:nvPicPr>
          <p:blipFill>
            <a:blip r:embed="rId3"/>
            <a:stretch>
              <a:fillRect/>
            </a:stretch>
          </p:blipFill>
          <p:spPr>
            <a:xfrm>
              <a:off x="5725178" y="127457"/>
              <a:ext cx="4056819" cy="292493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F4D89B44-F3CB-6310-7E94-7374EAF39BE4}"/>
                </a:ext>
              </a:extLst>
            </p:cNvPr>
            <p:cNvSpPr txBox="1"/>
            <p:nvPr/>
          </p:nvSpPr>
          <p:spPr>
            <a:xfrm>
              <a:off x="6453427" y="259877"/>
              <a:ext cx="2600320" cy="650547"/>
            </a:xfrm>
            <a:prstGeom prst="rect">
              <a:avLst/>
            </a:prstGeom>
            <a:solidFill>
              <a:srgbClr val="FFFFFF">
                <a:alpha val="50196"/>
              </a:srgbClr>
            </a:solidFill>
          </p:spPr>
          <p:txBody>
            <a:bodyPr wrap="none" rtlCol="0">
              <a:noAutofit/>
            </a:bodyPr>
            <a:lstStyle/>
            <a:p>
              <a:pPr algn="ctr"/>
              <a:r>
                <a:rPr lang="de-CH" b="1" dirty="0" err="1">
                  <a:latin typeface="Arial" panose="020B0604020202020204" pitchFamily="34" charset="0"/>
                  <a:cs typeface="Arial" panose="020B0604020202020204" pitchFamily="34" charset="0"/>
                </a:rPr>
                <a:t>Camera</a:t>
              </a:r>
              <a:r>
                <a:rPr lang="de-CH" b="1" dirty="0">
                  <a:latin typeface="Arial" panose="020B0604020202020204" pitchFamily="34" charset="0"/>
                  <a:cs typeface="Arial" panose="020B0604020202020204" pitchFamily="34" charset="0"/>
                </a:rPr>
                <a:t> Obscura </a:t>
              </a:r>
              <a:br>
                <a:rPr lang="de-CH" b="1" dirty="0">
                  <a:latin typeface="Arial" panose="020B0604020202020204" pitchFamily="34" charset="0"/>
                  <a:cs typeface="Arial" panose="020B0604020202020204" pitchFamily="34" charset="0"/>
                </a:rPr>
              </a:br>
              <a:r>
                <a:rPr lang="de-CH" b="1" dirty="0">
                  <a:latin typeface="Arial" panose="020B0604020202020204" pitchFamily="34" charset="0"/>
                  <a:cs typeface="Arial" panose="020B0604020202020204" pitchFamily="34" charset="0"/>
                </a:rPr>
                <a:t>= Die dunkle Kammer</a:t>
              </a:r>
            </a:p>
          </p:txBody>
        </p:sp>
      </p:grpSp>
      <p:pic>
        <p:nvPicPr>
          <p:cNvPr id="8" name="Picture 7" descr="Joseph Nicéphore Niépces Heliografie Blick aus dem Fenster von Le Gras gilt als älteste erhaltene Fotografie der Welt. Sie entstand 1826 oder 1827 nach stundenlanger Belichtung und wird heute im Harry Ransom Center der University of Texas aufbewahrt., Joseph Nicéphore Niépce">
            <a:extLst>
              <a:ext uri="{FF2B5EF4-FFF2-40B4-BE49-F238E27FC236}">
                <a16:creationId xmlns:a16="http://schemas.microsoft.com/office/drawing/2014/main" id="{E7F7E436-E3E9-6F10-2606-10FD442BDE3E}"/>
              </a:ext>
            </a:extLst>
          </p:cNvPr>
          <p:cNvPicPr>
            <a:picLocks noChangeAspect="1"/>
          </p:cNvPicPr>
          <p:nvPr/>
        </p:nvPicPr>
        <p:blipFill>
          <a:blip r:embed="rId4"/>
          <a:stretch>
            <a:fillRect/>
          </a:stretch>
        </p:blipFill>
        <p:spPr>
          <a:xfrm>
            <a:off x="6371629" y="2825323"/>
            <a:ext cx="5615066" cy="3929810"/>
          </a:xfrm>
          <a:prstGeom prst="rect">
            <a:avLst/>
          </a:prstGeom>
          <a:ln>
            <a:noFill/>
          </a:ln>
          <a:effectLst>
            <a:outerShdw blurRad="292100" dist="139700" dir="2700000" algn="tl" rotWithShape="0">
              <a:srgbClr val="333333">
                <a:alpha val="65000"/>
              </a:srgbClr>
            </a:outerShdw>
          </a:effectLst>
        </p:spPr>
      </p:pic>
      <p:sp>
        <p:nvSpPr>
          <p:cNvPr id="11" name="Rectangle: Rounded Corners 10">
            <a:extLst>
              <a:ext uri="{FF2B5EF4-FFF2-40B4-BE49-F238E27FC236}">
                <a16:creationId xmlns:a16="http://schemas.microsoft.com/office/drawing/2014/main" id="{608A7306-A8D1-E747-A61F-23C80E6D5E5C}"/>
              </a:ext>
            </a:extLst>
          </p:cNvPr>
          <p:cNvSpPr/>
          <p:nvPr/>
        </p:nvSpPr>
        <p:spPr>
          <a:xfrm>
            <a:off x="618371" y="5071960"/>
            <a:ext cx="4887764" cy="1559085"/>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CH" dirty="0"/>
              <a:t>Zum ersten Mal ein dauerhaftes und reales Abbild mittels Licht. </a:t>
            </a:r>
            <a:br>
              <a:rPr lang="de-CH" dirty="0"/>
            </a:br>
            <a:r>
              <a:rPr lang="de-CH" dirty="0"/>
              <a:t>Kein Pinsel, keine Interpretation durch einen Künstler.</a:t>
            </a:r>
          </a:p>
        </p:txBody>
      </p:sp>
    </p:spTree>
    <p:extLst>
      <p:ext uri="{BB962C8B-B14F-4D97-AF65-F5344CB8AC3E}">
        <p14:creationId xmlns:p14="http://schemas.microsoft.com/office/powerpoint/2010/main" val="3599725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0E9BC-5B23-443A-89B5-6282ABB3A624}"/>
              </a:ext>
            </a:extLst>
          </p:cNvPr>
          <p:cNvSpPr>
            <a:spLocks noGrp="1"/>
          </p:cNvSpPr>
          <p:nvPr>
            <p:ph type="title"/>
          </p:nvPr>
        </p:nvSpPr>
        <p:spPr/>
        <p:txBody>
          <a:bodyPr/>
          <a:lstStyle/>
          <a:p>
            <a:r>
              <a:rPr lang="de-CH" dirty="0"/>
              <a:t>1839 – Der Durchbruch mit neuem Verfahren</a:t>
            </a:r>
          </a:p>
        </p:txBody>
      </p:sp>
      <p:sp>
        <p:nvSpPr>
          <p:cNvPr id="3" name="Content Placeholder 2">
            <a:extLst>
              <a:ext uri="{FF2B5EF4-FFF2-40B4-BE49-F238E27FC236}">
                <a16:creationId xmlns:a16="http://schemas.microsoft.com/office/drawing/2014/main" id="{A26BB16D-0907-256A-73FB-5C10FEFDDDB0}"/>
              </a:ext>
            </a:extLst>
          </p:cNvPr>
          <p:cNvSpPr>
            <a:spLocks noGrp="1"/>
          </p:cNvSpPr>
          <p:nvPr>
            <p:ph idx="1"/>
          </p:nvPr>
        </p:nvSpPr>
        <p:spPr>
          <a:xfrm>
            <a:off x="516099" y="1093305"/>
            <a:ext cx="6167574" cy="5220684"/>
          </a:xfrm>
        </p:spPr>
        <p:txBody>
          <a:bodyPr/>
          <a:lstStyle/>
          <a:p>
            <a:r>
              <a:rPr lang="de-CH" dirty="0" err="1"/>
              <a:t>Niépce</a:t>
            </a:r>
            <a:r>
              <a:rPr lang="de-CH" dirty="0"/>
              <a:t> tat sich mit dem Theatermaler Louis Daguerre (1787–1851) zusammen. Doch </a:t>
            </a:r>
            <a:r>
              <a:rPr lang="de-CH" dirty="0" err="1"/>
              <a:t>Niépce</a:t>
            </a:r>
            <a:r>
              <a:rPr lang="de-CH" dirty="0"/>
              <a:t> starb bereits 1839. </a:t>
            </a:r>
          </a:p>
          <a:p>
            <a:r>
              <a:rPr lang="de-CH" dirty="0"/>
              <a:t>Daguerre arbeitet allein weiter und entwickelt ein neues Verfahren: die Daguerreotypie: Versilberte Kupferplatten, die mit Jod bedampft sind.</a:t>
            </a:r>
          </a:p>
          <a:p>
            <a:r>
              <a:rPr lang="de-CH" dirty="0"/>
              <a:t>Das Ergebnis: Extrem beeindruckende Details! </a:t>
            </a:r>
          </a:p>
          <a:p>
            <a:r>
              <a:rPr lang="de-CH" dirty="0"/>
              <a:t>Doch auch dort ist der Effekt der langen Belichtungszeit erkennbar: Der Verkehr verschwindet – Nur ein Schuhputzer und sein  Kunde bleiben sichtbar.</a:t>
            </a:r>
          </a:p>
          <a:p>
            <a:r>
              <a:rPr lang="de-CH" dirty="0"/>
              <a:t>François Arago stellt Daguerres Verfahren der Franz. Akademie der Wissenschaften in Paris vor. Diese erkennt das Potential.</a:t>
            </a:r>
          </a:p>
          <a:p>
            <a:r>
              <a:rPr lang="de-CH" dirty="0">
                <a:sym typeface="Wingdings" panose="05000000000000000000" pitchFamily="2" charset="2"/>
              </a:rPr>
              <a:t> </a:t>
            </a:r>
            <a:r>
              <a:rPr lang="de-CH" dirty="0"/>
              <a:t>Frankreich kauft das Patent und bietet es kostenlos allen an. Innerhalb weniger Monate verbreitet es sich in Europa und Nordamerika.</a:t>
            </a:r>
          </a:p>
        </p:txBody>
      </p:sp>
      <p:sp>
        <p:nvSpPr>
          <p:cNvPr id="4" name="Slide Number Placeholder 3">
            <a:extLst>
              <a:ext uri="{FF2B5EF4-FFF2-40B4-BE49-F238E27FC236}">
                <a16:creationId xmlns:a16="http://schemas.microsoft.com/office/drawing/2014/main" id="{415FA95B-672F-426B-C6CD-0C745D220D6C}"/>
              </a:ext>
            </a:extLst>
          </p:cNvPr>
          <p:cNvSpPr>
            <a:spLocks noGrp="1"/>
          </p:cNvSpPr>
          <p:nvPr>
            <p:ph type="sldNum" sz="quarter" idx="12"/>
          </p:nvPr>
        </p:nvSpPr>
        <p:spPr/>
        <p:txBody>
          <a:bodyPr/>
          <a:lstStyle/>
          <a:p>
            <a:fld id="{5A33CB2A-1702-4C1D-9CC4-8D472D39F19E}" type="slidenum">
              <a:rPr lang="en-US" smtClean="0"/>
              <a:t>26</a:t>
            </a:fld>
            <a:endParaRPr lang="en-US"/>
          </a:p>
        </p:txBody>
      </p:sp>
      <p:pic>
        <p:nvPicPr>
          <p:cNvPr id="7" name="Picture 6" descr="Louis Jacques Daguerre - History and Biography">
            <a:extLst>
              <a:ext uri="{FF2B5EF4-FFF2-40B4-BE49-F238E27FC236}">
                <a16:creationId xmlns:a16="http://schemas.microsoft.com/office/drawing/2014/main" id="{BB4C100D-F764-BF30-6DD3-9D9CFBB78263}"/>
              </a:ext>
            </a:extLst>
          </p:cNvPr>
          <p:cNvPicPr>
            <a:picLocks noChangeAspect="1"/>
          </p:cNvPicPr>
          <p:nvPr/>
        </p:nvPicPr>
        <p:blipFill>
          <a:blip r:embed="rId2"/>
          <a:srcRect l="12293" r="15275"/>
          <a:stretch>
            <a:fillRect/>
          </a:stretch>
        </p:blipFill>
        <p:spPr>
          <a:xfrm>
            <a:off x="8426953" y="173642"/>
            <a:ext cx="2473484" cy="2030886"/>
          </a:xfrm>
          <a:prstGeom prst="rect">
            <a:avLst/>
          </a:prstGeom>
          <a:ln>
            <a:noFill/>
          </a:ln>
          <a:effectLst>
            <a:outerShdw blurRad="292100" dist="139700" dir="2700000" algn="tl" rotWithShape="0">
              <a:srgbClr val="333333">
                <a:alpha val="65000"/>
              </a:srgbClr>
            </a:outerShdw>
          </a:effectLst>
        </p:spPr>
      </p:pic>
      <p:pic>
        <p:nvPicPr>
          <p:cNvPr id="9" name="Picture 8" descr="Louis Daguerres frühe Aufnahme des Boulevard du Temple in Paris zeigt eindrucksvoll die Grenzen der langen Belichtungszeiten: Hier verschwand der Verkehr vollständig. Nur ein einzelner Passant, dem gerade die Schuhe geputzt wurden, blieb sichtbar., Louis Daguerre">
            <a:extLst>
              <a:ext uri="{FF2B5EF4-FFF2-40B4-BE49-F238E27FC236}">
                <a16:creationId xmlns:a16="http://schemas.microsoft.com/office/drawing/2014/main" id="{D56566CA-194D-CD89-263F-DABBAAADB736}"/>
              </a:ext>
            </a:extLst>
          </p:cNvPr>
          <p:cNvPicPr>
            <a:picLocks noChangeAspect="1"/>
          </p:cNvPicPr>
          <p:nvPr/>
        </p:nvPicPr>
        <p:blipFill>
          <a:blip r:embed="rId3"/>
          <a:stretch>
            <a:fillRect/>
          </a:stretch>
        </p:blipFill>
        <p:spPr>
          <a:xfrm>
            <a:off x="6756035" y="2550148"/>
            <a:ext cx="5125760" cy="3683585"/>
          </a:xfrm>
          <a:prstGeom prst="rect">
            <a:avLst/>
          </a:prstGeom>
          <a:ln>
            <a:noFill/>
          </a:ln>
          <a:effectLst>
            <a:outerShdw blurRad="292100" dist="139700" dir="2700000" algn="tl" rotWithShape="0">
              <a:srgbClr val="333333">
                <a:alpha val="65000"/>
              </a:srgbClr>
            </a:outerShdw>
          </a:effectLst>
        </p:spPr>
      </p:pic>
      <p:sp>
        <p:nvSpPr>
          <p:cNvPr id="10" name="Speech Bubble: Rectangle with Corners Rounded 9">
            <a:extLst>
              <a:ext uri="{FF2B5EF4-FFF2-40B4-BE49-F238E27FC236}">
                <a16:creationId xmlns:a16="http://schemas.microsoft.com/office/drawing/2014/main" id="{375B8139-E33D-B914-1744-97257CC8A87D}"/>
              </a:ext>
            </a:extLst>
          </p:cNvPr>
          <p:cNvSpPr/>
          <p:nvPr/>
        </p:nvSpPr>
        <p:spPr>
          <a:xfrm>
            <a:off x="6624466" y="1093305"/>
            <a:ext cx="2105094" cy="1195984"/>
          </a:xfrm>
          <a:prstGeom prst="wedgeRoundRectCallout">
            <a:avLst>
              <a:gd name="adj1" fmla="val 29792"/>
              <a:gd name="adj2" fmla="val 98803"/>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CH" dirty="0"/>
              <a:t>Doch jedes Bild ist weiterhin ein Unikat!</a:t>
            </a:r>
          </a:p>
        </p:txBody>
      </p:sp>
    </p:spTree>
    <p:extLst>
      <p:ext uri="{BB962C8B-B14F-4D97-AF65-F5344CB8AC3E}">
        <p14:creationId xmlns:p14="http://schemas.microsoft.com/office/powerpoint/2010/main" val="218898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BCF3-FE17-0989-210C-05D9DDF26209}"/>
              </a:ext>
            </a:extLst>
          </p:cNvPr>
          <p:cNvSpPr>
            <a:spLocks noGrp="1"/>
          </p:cNvSpPr>
          <p:nvPr>
            <p:ph type="title"/>
          </p:nvPr>
        </p:nvSpPr>
        <p:spPr>
          <a:xfrm>
            <a:off x="516098" y="369737"/>
            <a:ext cx="11163632" cy="540687"/>
          </a:xfrm>
        </p:spPr>
        <p:txBody>
          <a:bodyPr/>
          <a:lstStyle/>
          <a:p>
            <a:r>
              <a:rPr lang="de-CH" dirty="0"/>
              <a:t>1841 – Negativ und Positiv </a:t>
            </a:r>
          </a:p>
        </p:txBody>
      </p:sp>
      <p:sp>
        <p:nvSpPr>
          <p:cNvPr id="3" name="Content Placeholder 2">
            <a:extLst>
              <a:ext uri="{FF2B5EF4-FFF2-40B4-BE49-F238E27FC236}">
                <a16:creationId xmlns:a16="http://schemas.microsoft.com/office/drawing/2014/main" id="{5E274F29-FB56-EAD0-3889-2A7ED3A477E7}"/>
              </a:ext>
            </a:extLst>
          </p:cNvPr>
          <p:cNvSpPr>
            <a:spLocks noGrp="1"/>
          </p:cNvSpPr>
          <p:nvPr>
            <p:ph idx="1"/>
          </p:nvPr>
        </p:nvSpPr>
        <p:spPr>
          <a:xfrm>
            <a:off x="516099" y="1093305"/>
            <a:ext cx="7114866" cy="5220684"/>
          </a:xfrm>
        </p:spPr>
        <p:txBody>
          <a:bodyPr/>
          <a:lstStyle/>
          <a:p>
            <a:r>
              <a:rPr lang="de-CH" dirty="0"/>
              <a:t>Der Engländer William Henry Fox Talbot (1800–1877) patentiert 1841 die «Kalotypie», die ein Papiernegativ erzeugt. Daraus lassen sich beliebig viele Positive herstellen. Das Negativ-Positiv-Prinzip bildet die Grundlage der gesamten analogen Fotografie bis ins späte 20. Jahrhundert.</a:t>
            </a:r>
          </a:p>
          <a:p>
            <a:r>
              <a:rPr lang="de-CH" dirty="0"/>
              <a:t>Verbesserte Chemikalien erlaubten statt Stunden, Belichtungszeiten von Minuten, diese wiederum Porträts. Wohlhabende Bürger ließen sich fotografieren statt malen. Es brauchte zwar Kopfstützen und Klemmen, doch der Aufwand ist geringer als bei einem Gemälde. </a:t>
            </a:r>
          </a:p>
          <a:p>
            <a:r>
              <a:rPr lang="de-CH" dirty="0"/>
              <a:t>In vielen Städten eröffneten Fotostudios mit großen Glasdächern, denn eine künstliche Beleuchtung stand noch nicht zur Verfügung. </a:t>
            </a:r>
          </a:p>
          <a:p>
            <a:r>
              <a:rPr lang="de-CH" dirty="0"/>
              <a:t>So entwickelte sich ein neuer Berufsstand: Der Fotograf.</a:t>
            </a:r>
          </a:p>
          <a:p>
            <a:r>
              <a:rPr lang="de-CH" dirty="0"/>
              <a:t>Fotografien wurden gesammelt, verschenkt und in Alben geklebt. Der Umgang mit Erinnerungen veränderte sich grundlegend.</a:t>
            </a:r>
          </a:p>
        </p:txBody>
      </p:sp>
      <p:sp>
        <p:nvSpPr>
          <p:cNvPr id="4" name="Slide Number Placeholder 3">
            <a:extLst>
              <a:ext uri="{FF2B5EF4-FFF2-40B4-BE49-F238E27FC236}">
                <a16:creationId xmlns:a16="http://schemas.microsoft.com/office/drawing/2014/main" id="{B145AD48-6D5B-8703-5E10-30748D2CB929}"/>
              </a:ext>
            </a:extLst>
          </p:cNvPr>
          <p:cNvSpPr>
            <a:spLocks noGrp="1"/>
          </p:cNvSpPr>
          <p:nvPr>
            <p:ph type="sldNum" sz="quarter" idx="12"/>
          </p:nvPr>
        </p:nvSpPr>
        <p:spPr/>
        <p:txBody>
          <a:bodyPr/>
          <a:lstStyle/>
          <a:p>
            <a:fld id="{5A33CB2A-1702-4C1D-9CC4-8D472D39F19E}" type="slidenum">
              <a:rPr lang="en-US" smtClean="0"/>
              <a:t>27</a:t>
            </a:fld>
            <a:endParaRPr lang="en-US"/>
          </a:p>
        </p:txBody>
      </p:sp>
      <p:pic>
        <p:nvPicPr>
          <p:cNvPr id="5" name="Picture 4" descr="William Henry Fox Talbot | Biography, Invention, &amp; Facts | Britannica">
            <a:extLst>
              <a:ext uri="{FF2B5EF4-FFF2-40B4-BE49-F238E27FC236}">
                <a16:creationId xmlns:a16="http://schemas.microsoft.com/office/drawing/2014/main" id="{CDADDE47-06DD-2B06-C11A-8A80EBB06E36}"/>
              </a:ext>
            </a:extLst>
          </p:cNvPr>
          <p:cNvPicPr>
            <a:picLocks noChangeAspect="1"/>
          </p:cNvPicPr>
          <p:nvPr/>
        </p:nvPicPr>
        <p:blipFill>
          <a:blip r:embed="rId2"/>
          <a:srcRect r="14590" b="36769"/>
          <a:stretch>
            <a:fillRect/>
          </a:stretch>
        </p:blipFill>
        <p:spPr>
          <a:xfrm>
            <a:off x="7587745" y="76474"/>
            <a:ext cx="2690828" cy="2420153"/>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BE697243-1764-3C2B-6A0C-AE1719304961}"/>
              </a:ext>
            </a:extLst>
          </p:cNvPr>
          <p:cNvPicPr>
            <a:picLocks noChangeAspect="1"/>
          </p:cNvPicPr>
          <p:nvPr/>
        </p:nvPicPr>
        <p:blipFill>
          <a:blip r:embed="rId3"/>
          <a:stretch>
            <a:fillRect/>
          </a:stretch>
        </p:blipFill>
        <p:spPr>
          <a:xfrm>
            <a:off x="8623560" y="1519614"/>
            <a:ext cx="3456262" cy="2631367"/>
          </a:xfrm>
          <a:prstGeom prst="rect">
            <a:avLst/>
          </a:prstGeom>
          <a:ln>
            <a:noFill/>
          </a:ln>
          <a:effectLst>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C6250B65-C66A-CBC4-8DBC-D6C263B46E06}"/>
              </a:ext>
            </a:extLst>
          </p:cNvPr>
          <p:cNvGrpSpPr/>
          <p:nvPr/>
        </p:nvGrpSpPr>
        <p:grpSpPr>
          <a:xfrm>
            <a:off x="7630965" y="3110730"/>
            <a:ext cx="3460298" cy="3386140"/>
            <a:chOff x="7630965" y="3110730"/>
            <a:chExt cx="3460298" cy="3386140"/>
          </a:xfrm>
        </p:grpSpPr>
        <p:pic>
          <p:nvPicPr>
            <p:cNvPr id="8" name="Picture 7" descr="München: Warum die allerersten Foto-Modelle immer so ernst schauten | News  | BILD.de">
              <a:extLst>
                <a:ext uri="{FF2B5EF4-FFF2-40B4-BE49-F238E27FC236}">
                  <a16:creationId xmlns:a16="http://schemas.microsoft.com/office/drawing/2014/main" id="{35889199-0501-DC63-B8A3-183A10F9A6B5}"/>
                </a:ext>
              </a:extLst>
            </p:cNvPr>
            <p:cNvPicPr>
              <a:picLocks noChangeAspect="1"/>
            </p:cNvPicPr>
            <p:nvPr/>
          </p:nvPicPr>
          <p:blipFill>
            <a:blip r:embed="rId4"/>
            <a:stretch>
              <a:fillRect/>
            </a:stretch>
          </p:blipFill>
          <p:spPr>
            <a:xfrm>
              <a:off x="7630965" y="3110730"/>
              <a:ext cx="3386140" cy="3386140"/>
            </a:xfrm>
            <a:prstGeom prst="rect">
              <a:avLst/>
            </a:prstGeom>
          </p:spPr>
        </p:pic>
        <p:sp>
          <p:nvSpPr>
            <p:cNvPr id="9" name="TextBox 8">
              <a:extLst>
                <a:ext uri="{FF2B5EF4-FFF2-40B4-BE49-F238E27FC236}">
                  <a16:creationId xmlns:a16="http://schemas.microsoft.com/office/drawing/2014/main" id="{9C49439B-4F64-F29C-80B4-3621B222CC5E}"/>
                </a:ext>
              </a:extLst>
            </p:cNvPr>
            <p:cNvSpPr txBox="1"/>
            <p:nvPr/>
          </p:nvSpPr>
          <p:spPr>
            <a:xfrm>
              <a:off x="10176863" y="5475608"/>
              <a:ext cx="914400" cy="914400"/>
            </a:xfrm>
            <a:prstGeom prst="rect">
              <a:avLst/>
            </a:prstGeom>
            <a:noFill/>
          </p:spPr>
          <p:txBody>
            <a:bodyPr wrap="square" rtlCol="0">
              <a:noAutofit/>
            </a:bodyPr>
            <a:lstStyle/>
            <a:p>
              <a:pPr algn="l"/>
              <a:r>
                <a:rPr lang="de-CH" dirty="0">
                  <a:latin typeface="Arial" panose="020B0604020202020204" pitchFamily="34" charset="0"/>
                  <a:cs typeface="Arial" panose="020B0604020202020204" pitchFamily="34" charset="0"/>
                </a:rPr>
                <a:t>Franz Liszt 1843</a:t>
              </a:r>
            </a:p>
          </p:txBody>
        </p:sp>
      </p:grpSp>
    </p:spTree>
    <p:extLst>
      <p:ext uri="{BB962C8B-B14F-4D97-AF65-F5344CB8AC3E}">
        <p14:creationId xmlns:p14="http://schemas.microsoft.com/office/powerpoint/2010/main" val="389172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6134-7C9D-56A0-EA9E-C2148A33B69C}"/>
              </a:ext>
            </a:extLst>
          </p:cNvPr>
          <p:cNvSpPr>
            <a:spLocks noGrp="1"/>
          </p:cNvSpPr>
          <p:nvPr>
            <p:ph type="title"/>
          </p:nvPr>
        </p:nvSpPr>
        <p:spPr/>
        <p:txBody>
          <a:bodyPr/>
          <a:lstStyle/>
          <a:p>
            <a:r>
              <a:rPr lang="de-CH" dirty="0"/>
              <a:t>1851-1888 – Die Welt sieht die Welt wie sie ist</a:t>
            </a:r>
          </a:p>
        </p:txBody>
      </p:sp>
      <p:sp>
        <p:nvSpPr>
          <p:cNvPr id="3" name="Content Placeholder 2">
            <a:extLst>
              <a:ext uri="{FF2B5EF4-FFF2-40B4-BE49-F238E27FC236}">
                <a16:creationId xmlns:a16="http://schemas.microsoft.com/office/drawing/2014/main" id="{79BCEB4B-F798-D565-72CC-A9D210363E77}"/>
              </a:ext>
            </a:extLst>
          </p:cNvPr>
          <p:cNvSpPr>
            <a:spLocks noGrp="1"/>
          </p:cNvSpPr>
          <p:nvPr>
            <p:ph idx="1"/>
          </p:nvPr>
        </p:nvSpPr>
        <p:spPr>
          <a:xfrm>
            <a:off x="516099" y="1093305"/>
            <a:ext cx="7981516" cy="5220684"/>
          </a:xfrm>
        </p:spPr>
        <p:txBody>
          <a:bodyPr/>
          <a:lstStyle/>
          <a:p>
            <a:r>
              <a:rPr lang="de-CH" dirty="0"/>
              <a:t>Der Engländer Frederick Scott Archer (1813–1857) stellt im Jahr 1851 sein Nassplattenverfahren vor. Die Fotografie wird schneller und schärfer. Glasplatten liefern deutlich bessere Ergebnisse als Papiernegative. </a:t>
            </a:r>
          </a:p>
          <a:p>
            <a:r>
              <a:rPr lang="de-CH" dirty="0"/>
              <a:t>Die Technik verlangt aber enormen Aufwand: Die Platten müssen unmittelbar vor der Aufnahme beschichtet, dann belichtet und anschließend entwickelt werden, sodass Fotografen komplette Dunkelkammern in Pferdewagen mit sich transportieren mussten.</a:t>
            </a:r>
          </a:p>
          <a:p>
            <a:r>
              <a:rPr lang="de-CH" dirty="0"/>
              <a:t>Der Krimkrieg und der amerikanische Bürgerkrieg zeigte erstmals die Realität eines Krieges nicht als Zeichnung, sondern als scheinbar objektives Abbild. Die öffentliche Wahrnehmung veränderte sich nachhaltig.</a:t>
            </a:r>
          </a:p>
          <a:p>
            <a:r>
              <a:rPr lang="de-CH" dirty="0"/>
              <a:t>Auch die Wissenschaft, Archäologie und Astronomie entdeckten die Fotografie für sich. Naturforscher und Reisende brachten die ersten realistischen Einblicke in ferne Länder. </a:t>
            </a:r>
          </a:p>
          <a:p>
            <a:r>
              <a:rPr lang="de-CH" dirty="0"/>
              <a:t>Fotografien sind weitaus präziser als Skizzen, Zeichnungen oder Gemälde.</a:t>
            </a:r>
          </a:p>
        </p:txBody>
      </p:sp>
      <p:sp>
        <p:nvSpPr>
          <p:cNvPr id="4" name="Slide Number Placeholder 3">
            <a:extLst>
              <a:ext uri="{FF2B5EF4-FFF2-40B4-BE49-F238E27FC236}">
                <a16:creationId xmlns:a16="http://schemas.microsoft.com/office/drawing/2014/main" id="{72990DFD-5149-48AD-7F62-91B61CA23CA7}"/>
              </a:ext>
            </a:extLst>
          </p:cNvPr>
          <p:cNvSpPr>
            <a:spLocks noGrp="1"/>
          </p:cNvSpPr>
          <p:nvPr>
            <p:ph type="sldNum" sz="quarter" idx="12"/>
          </p:nvPr>
        </p:nvSpPr>
        <p:spPr/>
        <p:txBody>
          <a:bodyPr/>
          <a:lstStyle/>
          <a:p>
            <a:fld id="{5A33CB2A-1702-4C1D-9CC4-8D472D39F19E}" type="slidenum">
              <a:rPr lang="en-US" smtClean="0"/>
              <a:t>28</a:t>
            </a:fld>
            <a:endParaRPr lang="en-US"/>
          </a:p>
        </p:txBody>
      </p:sp>
      <p:pic>
        <p:nvPicPr>
          <p:cNvPr id="5" name="Picture 4" descr="BBC - Viewfinder: Remembering Frederick Scott Archer">
            <a:extLst>
              <a:ext uri="{FF2B5EF4-FFF2-40B4-BE49-F238E27FC236}">
                <a16:creationId xmlns:a16="http://schemas.microsoft.com/office/drawing/2014/main" id="{E93D8C04-46BF-02A0-58A6-84570D70BA9D}"/>
              </a:ext>
            </a:extLst>
          </p:cNvPr>
          <p:cNvPicPr>
            <a:picLocks noChangeAspect="1"/>
          </p:cNvPicPr>
          <p:nvPr/>
        </p:nvPicPr>
        <p:blipFill>
          <a:blip r:embed="rId2"/>
          <a:srcRect b="19394"/>
          <a:stretch>
            <a:fillRect/>
          </a:stretch>
        </p:blipFill>
        <p:spPr>
          <a:xfrm>
            <a:off x="8643116" y="179662"/>
            <a:ext cx="2447926" cy="2951032"/>
          </a:xfrm>
          <a:prstGeom prst="rect">
            <a:avLst/>
          </a:prstGeom>
          <a:ln>
            <a:noFill/>
          </a:ln>
          <a:effectLst>
            <a:outerShdw blurRad="292100" dist="139700" dir="2700000" algn="tl" rotWithShape="0">
              <a:srgbClr val="333333">
                <a:alpha val="65000"/>
              </a:srgbClr>
            </a:outerShdw>
          </a:effectLst>
        </p:spPr>
      </p:pic>
      <p:pic>
        <p:nvPicPr>
          <p:cNvPr id="6" name="Picture 5" descr="Mobile Dunkelkammer auf Rädern: Für das Nassplattenverfahren mussten Fotografen Glasplatten und Chemikalien direkt am Aufnahmeort vorbereiten und auch entwickeln., Roger Fenton">
            <a:extLst>
              <a:ext uri="{FF2B5EF4-FFF2-40B4-BE49-F238E27FC236}">
                <a16:creationId xmlns:a16="http://schemas.microsoft.com/office/drawing/2014/main" id="{6C444ECF-D531-A57A-1CF9-314CF4932FEE}"/>
              </a:ext>
            </a:extLst>
          </p:cNvPr>
          <p:cNvPicPr>
            <a:picLocks noChangeAspect="1"/>
          </p:cNvPicPr>
          <p:nvPr/>
        </p:nvPicPr>
        <p:blipFill>
          <a:blip r:embed="rId3"/>
          <a:stretch>
            <a:fillRect/>
          </a:stretch>
        </p:blipFill>
        <p:spPr>
          <a:xfrm>
            <a:off x="8363607" y="2593899"/>
            <a:ext cx="3685295" cy="38833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593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24A3E-2D43-7A8F-7189-B3B2BF12F17C}"/>
              </a:ext>
            </a:extLst>
          </p:cNvPr>
          <p:cNvSpPr>
            <a:spLocks noGrp="1"/>
          </p:cNvSpPr>
          <p:nvPr>
            <p:ph type="title"/>
          </p:nvPr>
        </p:nvSpPr>
        <p:spPr/>
        <p:txBody>
          <a:bodyPr/>
          <a:lstStyle/>
          <a:p>
            <a:r>
              <a:rPr lang="de-CH" dirty="0"/>
              <a:t>1871-1925 – Die Kamera wird mobil</a:t>
            </a:r>
          </a:p>
        </p:txBody>
      </p:sp>
      <p:sp>
        <p:nvSpPr>
          <p:cNvPr id="3" name="Content Placeholder 2">
            <a:extLst>
              <a:ext uri="{FF2B5EF4-FFF2-40B4-BE49-F238E27FC236}">
                <a16:creationId xmlns:a16="http://schemas.microsoft.com/office/drawing/2014/main" id="{2B8C25EF-797F-BDDF-AC76-935793C86445}"/>
              </a:ext>
            </a:extLst>
          </p:cNvPr>
          <p:cNvSpPr>
            <a:spLocks noGrp="1"/>
          </p:cNvSpPr>
          <p:nvPr>
            <p:ph idx="1"/>
          </p:nvPr>
        </p:nvSpPr>
        <p:spPr>
          <a:xfrm>
            <a:off x="516099" y="1093305"/>
            <a:ext cx="7361915" cy="5220684"/>
          </a:xfrm>
        </p:spPr>
        <p:txBody>
          <a:bodyPr/>
          <a:lstStyle/>
          <a:p>
            <a:r>
              <a:rPr lang="de-CH" b="1" dirty="0"/>
              <a:t>Schritt 1</a:t>
            </a:r>
            <a:r>
              <a:rPr lang="de-CH" dirty="0"/>
              <a:t>: Richard Leach Maddox (1816–1902) entwickelt die Gelatine-Trockenplatte. Fotografen konnten sie herstellen, lagern und später verwenden. </a:t>
            </a:r>
            <a:r>
              <a:rPr lang="de-CH" dirty="0">
                <a:sym typeface="Wingdings" panose="05000000000000000000" pitchFamily="2" charset="2"/>
              </a:rPr>
              <a:t> </a:t>
            </a:r>
            <a:r>
              <a:rPr lang="de-CH" dirty="0"/>
              <a:t>Kurze Belichtungszeiten, handlichere Kameras.</a:t>
            </a:r>
          </a:p>
          <a:p>
            <a:r>
              <a:rPr lang="de-CH" b="1" dirty="0"/>
              <a:t>Schritt 2</a:t>
            </a:r>
            <a:r>
              <a:rPr lang="de-CH" dirty="0"/>
              <a:t>: George Eastman (1854–1932) [Kodak] ersetzt die schweren Glasplatten durch flexiblen Rollfilm und bringt 1888 die Kodak </a:t>
            </a:r>
            <a:r>
              <a:rPr lang="de-CH" dirty="0" err="1"/>
              <a:t>No</a:t>
            </a:r>
            <a:r>
              <a:rPr lang="de-CH" dirty="0"/>
              <a:t>. 1 auf den Markt – eine Kamera, die bereits mit Film geladen ist. Der Nutzer macht die Bilder und schickt die Kamera an Kodak zurück. </a:t>
            </a:r>
            <a:br>
              <a:rPr lang="de-CH" dirty="0"/>
            </a:br>
            <a:r>
              <a:rPr lang="de-CH" dirty="0"/>
              <a:t>Dann erhält er die neu geladene Kamera und die Abzüge zugeschickt.</a:t>
            </a:r>
          </a:p>
          <a:p>
            <a:r>
              <a:rPr lang="de-CH" b="1" dirty="0"/>
              <a:t>Schritt 3</a:t>
            </a:r>
            <a:r>
              <a:rPr lang="de-CH" dirty="0"/>
              <a:t>: Oskar Barnack (1879–1936) nutzt Kinofilm quer: das Kleinbildformat. Ein Standard für fast ein Jahrhundert. 1925 erschien die  Leica I von Leitz in Serie. Sie passte in eine Jackentasche und veränderte die Arbeitsweise vieler Fotografen grundlegend.</a:t>
            </a:r>
          </a:p>
          <a:p>
            <a:pPr marL="285750" indent="-285750">
              <a:buFont typeface="Wingdings" panose="05000000000000000000" pitchFamily="2" charset="2"/>
              <a:buChar char="è"/>
            </a:pPr>
            <a:r>
              <a:rPr lang="de-CH" dirty="0"/>
              <a:t>Die Kamera eroberte die Freizeit und den Alltag!</a:t>
            </a:r>
          </a:p>
          <a:p>
            <a:pPr marL="285750" indent="-285750">
              <a:buFont typeface="Wingdings" panose="05000000000000000000" pitchFamily="2" charset="2"/>
              <a:buChar char="è"/>
            </a:pPr>
            <a:r>
              <a:rPr lang="de-CH" dirty="0"/>
              <a:t>Das Geschäftsmodell, günstige Kamera, Umsatz durch Filme und Abzüge, bleibt bis ins 21 Jhdt. etabliert</a:t>
            </a:r>
          </a:p>
        </p:txBody>
      </p:sp>
      <p:sp>
        <p:nvSpPr>
          <p:cNvPr id="4" name="Slide Number Placeholder 3">
            <a:extLst>
              <a:ext uri="{FF2B5EF4-FFF2-40B4-BE49-F238E27FC236}">
                <a16:creationId xmlns:a16="http://schemas.microsoft.com/office/drawing/2014/main" id="{15F262BB-FB36-04E6-FF45-D20C478848E5}"/>
              </a:ext>
            </a:extLst>
          </p:cNvPr>
          <p:cNvSpPr>
            <a:spLocks noGrp="1"/>
          </p:cNvSpPr>
          <p:nvPr>
            <p:ph type="sldNum" sz="quarter" idx="12"/>
          </p:nvPr>
        </p:nvSpPr>
        <p:spPr/>
        <p:txBody>
          <a:bodyPr/>
          <a:lstStyle/>
          <a:p>
            <a:fld id="{5A33CB2A-1702-4C1D-9CC4-8D472D39F19E}" type="slidenum">
              <a:rPr lang="en-US" smtClean="0"/>
              <a:t>29</a:t>
            </a:fld>
            <a:endParaRPr lang="en-US"/>
          </a:p>
        </p:txBody>
      </p:sp>
      <p:pic>
        <p:nvPicPr>
          <p:cNvPr id="5" name="Picture 4" descr="Richard Leach Maddox – Wikipedia">
            <a:extLst>
              <a:ext uri="{FF2B5EF4-FFF2-40B4-BE49-F238E27FC236}">
                <a16:creationId xmlns:a16="http://schemas.microsoft.com/office/drawing/2014/main" id="{06756D49-4CDB-16B9-3A63-1C0CCE4BC1A6}"/>
              </a:ext>
            </a:extLst>
          </p:cNvPr>
          <p:cNvPicPr>
            <a:picLocks noChangeAspect="1"/>
          </p:cNvPicPr>
          <p:nvPr/>
        </p:nvPicPr>
        <p:blipFill>
          <a:blip r:embed="rId2"/>
          <a:stretch>
            <a:fillRect/>
          </a:stretch>
        </p:blipFill>
        <p:spPr>
          <a:xfrm>
            <a:off x="7878014" y="116178"/>
            <a:ext cx="1516746" cy="2093109"/>
          </a:xfrm>
          <a:prstGeom prst="rect">
            <a:avLst/>
          </a:prstGeom>
          <a:ln>
            <a:noFill/>
          </a:ln>
          <a:effectLst>
            <a:outerShdw blurRad="292100" dist="139700" dir="2700000" algn="tl" rotWithShape="0">
              <a:srgbClr val="333333">
                <a:alpha val="65000"/>
              </a:srgbClr>
            </a:outerShdw>
          </a:effectLst>
        </p:spPr>
      </p:pic>
      <p:pic>
        <p:nvPicPr>
          <p:cNvPr id="6" name="Picture 5" descr="Eine Kamera für Glasplatten: Mit der Entwicklung der Trockenplatten mussten Fotografen keine ganze Dunkelkammer mehr mitschleppen., Marcin Kubiak, stock.adobe.com">
            <a:extLst>
              <a:ext uri="{FF2B5EF4-FFF2-40B4-BE49-F238E27FC236}">
                <a16:creationId xmlns:a16="http://schemas.microsoft.com/office/drawing/2014/main" id="{5516B0BC-8271-F79C-8F1A-C2B35BCCCC9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9611231" y="213302"/>
            <a:ext cx="2314554" cy="2093109"/>
          </a:xfrm>
          <a:prstGeom prst="rect">
            <a:avLst/>
          </a:prstGeom>
          <a:ln>
            <a:noFill/>
          </a:ln>
          <a:effectLst>
            <a:outerShdw blurRad="292100" dist="139700" dir="2700000" algn="tl" rotWithShape="0">
              <a:srgbClr val="333333">
                <a:alpha val="65000"/>
              </a:srgbClr>
            </a:outerShdw>
          </a:effectLst>
        </p:spPr>
      </p:pic>
      <p:pic>
        <p:nvPicPr>
          <p:cNvPr id="9" name="Picture 8" descr="Molecular Expressions: Science, Optics and You - Timeline - George Eastman">
            <a:extLst>
              <a:ext uri="{FF2B5EF4-FFF2-40B4-BE49-F238E27FC236}">
                <a16:creationId xmlns:a16="http://schemas.microsoft.com/office/drawing/2014/main" id="{3D81E465-FA6F-C570-BE4D-A48C1980DDA6}"/>
              </a:ext>
            </a:extLst>
          </p:cNvPr>
          <p:cNvPicPr>
            <a:picLocks noChangeAspect="1"/>
          </p:cNvPicPr>
          <p:nvPr/>
        </p:nvPicPr>
        <p:blipFill>
          <a:blip r:embed="rId4">
            <a:clrChange>
              <a:clrFrom>
                <a:srgbClr val="FFFFFF"/>
              </a:clrFrom>
              <a:clrTo>
                <a:srgbClr val="FFFFFF">
                  <a:alpha val="0"/>
                </a:srgbClr>
              </a:clrTo>
            </a:clrChange>
          </a:blip>
          <a:srcRect b="10591"/>
          <a:stretch>
            <a:fillRect/>
          </a:stretch>
        </p:blipFill>
        <p:spPr>
          <a:xfrm>
            <a:off x="7878014" y="1565980"/>
            <a:ext cx="1773324" cy="2497177"/>
          </a:xfrm>
          <a:prstGeom prst="rect">
            <a:avLst/>
          </a:prstGeom>
          <a:ln>
            <a:noFill/>
          </a:ln>
          <a:effectLst>
            <a:outerShdw blurRad="292100" dist="139700" dir="2700000" algn="tl" rotWithShape="0">
              <a:srgbClr val="333333">
                <a:alpha val="65000"/>
              </a:srgbClr>
            </a:outerShdw>
          </a:effectLst>
        </p:spPr>
      </p:pic>
      <p:pic>
        <p:nvPicPr>
          <p:cNvPr id="7" name="Picture 6" descr="Camera - Eastman Kodak Co., 'Kodak No. 1', U.S.A., circa 1889">
            <a:extLst>
              <a:ext uri="{FF2B5EF4-FFF2-40B4-BE49-F238E27FC236}">
                <a16:creationId xmlns:a16="http://schemas.microsoft.com/office/drawing/2014/main" id="{3AEB9AEE-DDDB-210F-0261-11624FE3C906}"/>
              </a:ext>
            </a:extLst>
          </p:cNvPr>
          <p:cNvPicPr>
            <a:picLocks noChangeAspect="1"/>
          </p:cNvPicPr>
          <p:nvPr/>
        </p:nvPicPr>
        <p:blipFill>
          <a:blip r:embed="rId5">
            <a:clrChange>
              <a:clrFrom>
                <a:srgbClr val="F5F5F5"/>
              </a:clrFrom>
              <a:clrTo>
                <a:srgbClr val="F5F5F5">
                  <a:alpha val="0"/>
                </a:srgbClr>
              </a:clrTo>
            </a:clrChange>
          </a:blip>
          <a:srcRect l="7634" t="12060" r="12724" b="8308"/>
          <a:stretch>
            <a:fillRect/>
          </a:stretch>
        </p:blipFill>
        <p:spPr>
          <a:xfrm>
            <a:off x="8774698" y="1838364"/>
            <a:ext cx="3592161" cy="2834813"/>
          </a:xfrm>
          <a:prstGeom prst="rect">
            <a:avLst/>
          </a:prstGeom>
          <a:ln>
            <a:noFill/>
          </a:ln>
          <a:effectLst>
            <a:outerShdw blurRad="292100" dist="139700" dir="2700000" algn="tl" rotWithShape="0">
              <a:srgbClr val="333333">
                <a:alpha val="65000"/>
              </a:srgbClr>
            </a:outerShdw>
          </a:effectLst>
        </p:spPr>
      </p:pic>
      <p:pic>
        <p:nvPicPr>
          <p:cNvPr id="13" name="Picture 12" descr="Oskar Barnack – Wikipedia">
            <a:extLst>
              <a:ext uri="{FF2B5EF4-FFF2-40B4-BE49-F238E27FC236}">
                <a16:creationId xmlns:a16="http://schemas.microsoft.com/office/drawing/2014/main" id="{AE08F0BC-DAD7-3FF0-78E0-35EF2C1E273E}"/>
              </a:ext>
            </a:extLst>
          </p:cNvPr>
          <p:cNvPicPr>
            <a:picLocks noChangeAspect="1"/>
          </p:cNvPicPr>
          <p:nvPr/>
        </p:nvPicPr>
        <p:blipFill>
          <a:blip r:embed="rId6"/>
          <a:stretch>
            <a:fillRect/>
          </a:stretch>
        </p:blipFill>
        <p:spPr>
          <a:xfrm>
            <a:off x="7587546" y="3441089"/>
            <a:ext cx="1582390" cy="2224580"/>
          </a:xfrm>
          <a:prstGeom prst="rect">
            <a:avLst/>
          </a:prstGeom>
          <a:ln>
            <a:noFill/>
          </a:ln>
          <a:effectLst>
            <a:outerShdw blurRad="292100" dist="139700" dir="2700000" algn="tl" rotWithShape="0">
              <a:srgbClr val="333333">
                <a:alpha val="65000"/>
              </a:srgbClr>
            </a:outerShdw>
          </a:effectLst>
        </p:spPr>
      </p:pic>
      <p:pic>
        <p:nvPicPr>
          <p:cNvPr id="12" name="Picture 11" descr="Die Leica I von 1925 etablierte das Kleinbildformat 24 × 36 Millimeter. Ihre kompakte Bauweise eröffnete Fotografen neue Freiheiten für unkomplizierte und unauffällige Aufnahmen., Leica">
            <a:extLst>
              <a:ext uri="{FF2B5EF4-FFF2-40B4-BE49-F238E27FC236}">
                <a16:creationId xmlns:a16="http://schemas.microsoft.com/office/drawing/2014/main" id="{B6AB4D93-D7D1-13CD-AA8C-E2BDD87666BC}"/>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8868000" y="3954795"/>
            <a:ext cx="3196294" cy="1646322"/>
          </a:xfrm>
          <a:prstGeom prst="rect">
            <a:avLst/>
          </a:prstGeom>
        </p:spPr>
      </p:pic>
      <p:pic>
        <p:nvPicPr>
          <p:cNvPr id="10" name="Picture 9" descr="Eine Amateurfotografie um 1900: Die Fotografie wird Freizeitvergnügen: Dank Rollfilm und handlicheren Kameras hielten immer mehr Menschen Ausflüge, Reisen und Familienmomente fest., Anonym">
            <a:extLst>
              <a:ext uri="{FF2B5EF4-FFF2-40B4-BE49-F238E27FC236}">
                <a16:creationId xmlns:a16="http://schemas.microsoft.com/office/drawing/2014/main" id="{A0FC0873-651C-A948-09E5-99F883BE3123}"/>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8488883" y="5090385"/>
            <a:ext cx="1773324" cy="1798889"/>
          </a:xfrm>
          <a:prstGeom prst="rect">
            <a:avLst/>
          </a:prstGeom>
          <a:ln>
            <a:noFill/>
          </a:ln>
          <a:effectLst>
            <a:outerShdw blurRad="292100" dist="139700" dir="2700000" algn="tl" rotWithShape="0">
              <a:srgbClr val="333333">
                <a:alpha val="65000"/>
              </a:srgbClr>
            </a:outerShdw>
          </a:effectLst>
        </p:spPr>
      </p:pic>
      <p:pic>
        <p:nvPicPr>
          <p:cNvPr id="11" name="Picture 10" descr="Mit Filmkameras wurde Fotografie zum Massenmedium: Sie ermöglichte es, auch das Arbeitsleben weniger begüterter Menschen dokumentarisch festzuhalten., Kuco, stock.adobe.com">
            <a:extLst>
              <a:ext uri="{FF2B5EF4-FFF2-40B4-BE49-F238E27FC236}">
                <a16:creationId xmlns:a16="http://schemas.microsoft.com/office/drawing/2014/main" id="{87C4BFA5-2E7E-0E68-C921-6542C6592F5B}"/>
              </a:ext>
            </a:extLst>
          </p:cNvPr>
          <p:cNvPicPr>
            <a:picLocks noChangeAspect="1"/>
          </p:cNvPicPr>
          <p:nvPr/>
        </p:nvPicPr>
        <p:blipFill>
          <a:blip r:embed="rId9"/>
          <a:stretch>
            <a:fillRect/>
          </a:stretch>
        </p:blipFill>
        <p:spPr>
          <a:xfrm>
            <a:off x="10881573" y="5059110"/>
            <a:ext cx="1105122" cy="1642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3694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additive="base">
                                        <p:cTn id="3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731B4-445A-9FD8-62BD-CC0C0E439116}"/>
              </a:ext>
            </a:extLst>
          </p:cNvPr>
          <p:cNvSpPr>
            <a:spLocks noGrp="1"/>
          </p:cNvSpPr>
          <p:nvPr>
            <p:ph type="title"/>
          </p:nvPr>
        </p:nvSpPr>
        <p:spPr/>
        <p:txBody>
          <a:bodyPr/>
          <a:lstStyle/>
          <a:p>
            <a:r>
              <a:rPr lang="de-CH" dirty="0"/>
              <a:t>1907-1970 – Man treibt es bunt</a:t>
            </a:r>
          </a:p>
        </p:txBody>
      </p:sp>
      <p:sp>
        <p:nvSpPr>
          <p:cNvPr id="3" name="Content Placeholder 2">
            <a:extLst>
              <a:ext uri="{FF2B5EF4-FFF2-40B4-BE49-F238E27FC236}">
                <a16:creationId xmlns:a16="http://schemas.microsoft.com/office/drawing/2014/main" id="{585F0EF5-4ED0-1E0A-74AE-C5F2F21E26AD}"/>
              </a:ext>
            </a:extLst>
          </p:cNvPr>
          <p:cNvSpPr>
            <a:spLocks noGrp="1"/>
          </p:cNvSpPr>
          <p:nvPr>
            <p:ph idx="1"/>
          </p:nvPr>
        </p:nvSpPr>
        <p:spPr>
          <a:xfrm>
            <a:off x="516098" y="1093305"/>
            <a:ext cx="5687633" cy="5220684"/>
          </a:xfrm>
        </p:spPr>
        <p:txBody>
          <a:bodyPr/>
          <a:lstStyle/>
          <a:p>
            <a:r>
              <a:rPr lang="de-CH" dirty="0"/>
              <a:t>Die ersten Bilder in Farbe gab es bereits 1907 von den Gebrüdern Lumière.</a:t>
            </a:r>
          </a:p>
          <a:p>
            <a:r>
              <a:rPr lang="de-CH" dirty="0"/>
              <a:t>Erst 1935 brachte Kodak den </a:t>
            </a:r>
            <a:r>
              <a:rPr lang="de-CH" dirty="0" err="1"/>
              <a:t>Kodachrome</a:t>
            </a:r>
            <a:r>
              <a:rPr lang="de-CH" dirty="0"/>
              <a:t>- und Agfa den Agfacolor-Film heraus.</a:t>
            </a:r>
          </a:p>
          <a:p>
            <a:r>
              <a:rPr lang="de-CH" dirty="0"/>
              <a:t>Es dauerte bis in die 60er und 70er Jahren bis Farbe zum Standard für Urlaub, Werbung und Zeitschriften wurde.</a:t>
            </a:r>
          </a:p>
          <a:p>
            <a:r>
              <a:rPr lang="de-CH" dirty="0"/>
              <a:t>Denn Schwarzweiss war günstig, </a:t>
            </a:r>
            <a:br>
              <a:rPr lang="de-CH" dirty="0"/>
            </a:br>
            <a:r>
              <a:rPr lang="de-CH" dirty="0"/>
              <a:t>selbst zu entwickeln und bietet </a:t>
            </a:r>
            <a:br>
              <a:rPr lang="de-CH" dirty="0"/>
            </a:br>
            <a:r>
              <a:rPr lang="de-CH" dirty="0"/>
              <a:t>einen grösseren Belichtungsspiel-</a:t>
            </a:r>
            <a:br>
              <a:rPr lang="de-CH" dirty="0"/>
            </a:br>
            <a:r>
              <a:rPr lang="de-CH" dirty="0"/>
              <a:t>raum.</a:t>
            </a:r>
          </a:p>
          <a:p>
            <a:r>
              <a:rPr lang="de-CH" dirty="0"/>
              <a:t>Welche Schule hatte kein </a:t>
            </a:r>
            <a:br>
              <a:rPr lang="de-CH" dirty="0"/>
            </a:br>
            <a:r>
              <a:rPr lang="de-CH" dirty="0"/>
              <a:t>«Fotolabor»!?</a:t>
            </a:r>
          </a:p>
        </p:txBody>
      </p:sp>
      <p:sp>
        <p:nvSpPr>
          <p:cNvPr id="4" name="Slide Number Placeholder 3">
            <a:extLst>
              <a:ext uri="{FF2B5EF4-FFF2-40B4-BE49-F238E27FC236}">
                <a16:creationId xmlns:a16="http://schemas.microsoft.com/office/drawing/2014/main" id="{919B03D6-A114-051A-F61C-EBC06EB40036}"/>
              </a:ext>
            </a:extLst>
          </p:cNvPr>
          <p:cNvSpPr>
            <a:spLocks noGrp="1"/>
          </p:cNvSpPr>
          <p:nvPr>
            <p:ph type="sldNum" sz="quarter" idx="12"/>
          </p:nvPr>
        </p:nvSpPr>
        <p:spPr/>
        <p:txBody>
          <a:bodyPr/>
          <a:lstStyle/>
          <a:p>
            <a:fld id="{5A33CB2A-1702-4C1D-9CC4-8D472D39F19E}" type="slidenum">
              <a:rPr lang="en-US" smtClean="0"/>
              <a:t>30</a:t>
            </a:fld>
            <a:endParaRPr lang="en-US"/>
          </a:p>
        </p:txBody>
      </p:sp>
      <p:pic>
        <p:nvPicPr>
          <p:cNvPr id="5" name="Picture 4" descr="Das Autochromverfahren der Brüder Lumière brachte ab 1907 Farbe in die Fotografie. Die Aufnahmen wirken durch ihre feine Körnung oft eher malerisch als technisch, wie dieses Foto von Suzanne, der Tochter von Louis Lumière, 1910., Louis Lumière">
            <a:extLst>
              <a:ext uri="{FF2B5EF4-FFF2-40B4-BE49-F238E27FC236}">
                <a16:creationId xmlns:a16="http://schemas.microsoft.com/office/drawing/2014/main" id="{46F8FCE1-F41B-A23A-6501-707A45534913}"/>
              </a:ext>
            </a:extLst>
          </p:cNvPr>
          <p:cNvPicPr>
            <a:picLocks noChangeAspect="1"/>
          </p:cNvPicPr>
          <p:nvPr/>
        </p:nvPicPr>
        <p:blipFill>
          <a:blip r:embed="rId2"/>
          <a:stretch>
            <a:fillRect/>
          </a:stretch>
        </p:blipFill>
        <p:spPr>
          <a:xfrm>
            <a:off x="9218781" y="369737"/>
            <a:ext cx="2623804" cy="3249666"/>
          </a:xfrm>
          <a:prstGeom prst="rect">
            <a:avLst/>
          </a:prstGeom>
          <a:ln>
            <a:noFill/>
          </a:ln>
          <a:effectLst>
            <a:outerShdw blurRad="292100" dist="139700" dir="2700000" algn="tl" rotWithShape="0">
              <a:srgbClr val="333333">
                <a:alpha val="65000"/>
              </a:srgbClr>
            </a:outerShdw>
          </a:effectLst>
        </p:spPr>
      </p:pic>
      <p:pic>
        <p:nvPicPr>
          <p:cNvPr id="6" name="Picture 5" descr="Brüder Lumière – Wikipedia">
            <a:extLst>
              <a:ext uri="{FF2B5EF4-FFF2-40B4-BE49-F238E27FC236}">
                <a16:creationId xmlns:a16="http://schemas.microsoft.com/office/drawing/2014/main" id="{D7EEC10B-3CEE-CC9C-3D8F-DB8C3E46E5DE}"/>
              </a:ext>
            </a:extLst>
          </p:cNvPr>
          <p:cNvPicPr>
            <a:picLocks noChangeAspect="1"/>
          </p:cNvPicPr>
          <p:nvPr/>
        </p:nvPicPr>
        <p:blipFill>
          <a:blip r:embed="rId3"/>
          <a:srcRect l="17678" b="25216"/>
          <a:stretch>
            <a:fillRect/>
          </a:stretch>
        </p:blipFill>
        <p:spPr>
          <a:xfrm>
            <a:off x="6337736" y="369737"/>
            <a:ext cx="2657889" cy="3249667"/>
          </a:xfrm>
          <a:prstGeom prst="rect">
            <a:avLst/>
          </a:prstGeom>
          <a:ln>
            <a:noFill/>
          </a:ln>
          <a:effectLst>
            <a:outerShdw blurRad="292100" dist="139700" dir="2700000" algn="tl" rotWithShape="0">
              <a:srgbClr val="333333">
                <a:alpha val="65000"/>
              </a:srgbClr>
            </a:outerShdw>
          </a:effectLst>
        </p:spPr>
      </p:pic>
      <p:pic>
        <p:nvPicPr>
          <p:cNvPr id="7" name="Picture 6" descr="Menschheitsgeschichte in Farbe: 1968 startete die Apollo-8-Mission vom Kennedy Space Center in Florida zur ersten bemannten Mondumrundung., NOAA">
            <a:extLst>
              <a:ext uri="{FF2B5EF4-FFF2-40B4-BE49-F238E27FC236}">
                <a16:creationId xmlns:a16="http://schemas.microsoft.com/office/drawing/2014/main" id="{2F9CC8F2-F89C-4B44-9422-4311EB4B92CE}"/>
              </a:ext>
            </a:extLst>
          </p:cNvPr>
          <p:cNvPicPr>
            <a:picLocks noChangeAspect="1"/>
          </p:cNvPicPr>
          <p:nvPr/>
        </p:nvPicPr>
        <p:blipFill>
          <a:blip r:embed="rId4"/>
          <a:stretch>
            <a:fillRect/>
          </a:stretch>
        </p:blipFill>
        <p:spPr>
          <a:xfrm>
            <a:off x="8628973" y="3038307"/>
            <a:ext cx="2325624" cy="3493008"/>
          </a:xfrm>
          <a:prstGeom prst="rect">
            <a:avLst/>
          </a:prstGeom>
          <a:ln>
            <a:noFill/>
          </a:ln>
          <a:effectLst>
            <a:outerShdw blurRad="292100" dist="139700" dir="2700000" algn="tl" rotWithShape="0">
              <a:srgbClr val="333333">
                <a:alpha val="65000"/>
              </a:srgbClr>
            </a:outerShdw>
          </a:effectLst>
        </p:spPr>
      </p:pic>
      <p:pic>
        <p:nvPicPr>
          <p:cNvPr id="8" name="Picture 7" descr="Im Fotolabor des Kameramuseums Vevey selbst Fotos entwickeln -  fotointern.ch – Tagesaktuelle Fotonews">
            <a:extLst>
              <a:ext uri="{FF2B5EF4-FFF2-40B4-BE49-F238E27FC236}">
                <a16:creationId xmlns:a16="http://schemas.microsoft.com/office/drawing/2014/main" id="{1299BED5-A8A6-6A3B-C3DC-B27184C97686}"/>
              </a:ext>
            </a:extLst>
          </p:cNvPr>
          <p:cNvPicPr>
            <a:picLocks noChangeAspect="1"/>
          </p:cNvPicPr>
          <p:nvPr/>
        </p:nvPicPr>
        <p:blipFill>
          <a:blip r:embed="rId5"/>
          <a:stretch>
            <a:fillRect/>
          </a:stretch>
        </p:blipFill>
        <p:spPr>
          <a:xfrm>
            <a:off x="4171582" y="3576352"/>
            <a:ext cx="4142472" cy="2954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902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82BFC-FBA6-665A-8A42-D29D9956B92F}"/>
              </a:ext>
            </a:extLst>
          </p:cNvPr>
          <p:cNvSpPr>
            <a:spLocks noGrp="1"/>
          </p:cNvSpPr>
          <p:nvPr>
            <p:ph type="title"/>
          </p:nvPr>
        </p:nvSpPr>
        <p:spPr/>
        <p:txBody>
          <a:bodyPr/>
          <a:lstStyle/>
          <a:p>
            <a:r>
              <a:rPr lang="de-CH" dirty="0"/>
              <a:t>1945-1990 – Technik und Japan</a:t>
            </a:r>
          </a:p>
        </p:txBody>
      </p:sp>
      <p:sp>
        <p:nvSpPr>
          <p:cNvPr id="3" name="Content Placeholder 2">
            <a:extLst>
              <a:ext uri="{FF2B5EF4-FFF2-40B4-BE49-F238E27FC236}">
                <a16:creationId xmlns:a16="http://schemas.microsoft.com/office/drawing/2014/main" id="{4724D18D-6774-3BD4-EEEB-9220DD5351D8}"/>
              </a:ext>
            </a:extLst>
          </p:cNvPr>
          <p:cNvSpPr>
            <a:spLocks noGrp="1"/>
          </p:cNvSpPr>
          <p:nvPr>
            <p:ph idx="1"/>
          </p:nvPr>
        </p:nvSpPr>
        <p:spPr>
          <a:xfrm>
            <a:off x="516099" y="1093305"/>
            <a:ext cx="5979294" cy="5220684"/>
          </a:xfrm>
        </p:spPr>
        <p:txBody>
          <a:bodyPr/>
          <a:lstStyle/>
          <a:p>
            <a:r>
              <a:rPr lang="de-CH" dirty="0"/>
              <a:t>1949: Die erste Spiegelreflexkamera </a:t>
            </a:r>
            <a:r>
              <a:rPr lang="de-CH" dirty="0" err="1"/>
              <a:t>Contax</a:t>
            </a:r>
            <a:r>
              <a:rPr lang="de-CH" dirty="0"/>
              <a:t> S mit Klapp-Spiegel und Sucherprisma, das ein aufrechtes Bild zeigt</a:t>
            </a:r>
          </a:p>
          <a:p>
            <a:r>
              <a:rPr lang="de-CH" dirty="0"/>
              <a:t>1959: Ein Meilenstein mit dem Nikon F-System: Kamera, Objektive, Zubehör. Alles austauschbar über 6 Jahrzehnte.</a:t>
            </a:r>
          </a:p>
          <a:p>
            <a:r>
              <a:rPr lang="de-CH" dirty="0"/>
              <a:t>60er: Belichtungsmessung durch die Linse (TTL = Through the </a:t>
            </a:r>
            <a:r>
              <a:rPr lang="de-CH" dirty="0" err="1"/>
              <a:t>lens</a:t>
            </a:r>
            <a:r>
              <a:rPr lang="de-CH" dirty="0"/>
              <a:t>) bei Pentax und </a:t>
            </a:r>
            <a:r>
              <a:rPr lang="de-CH" dirty="0" err="1"/>
              <a:t>Topcon</a:t>
            </a:r>
            <a:endParaRPr lang="de-CH" dirty="0"/>
          </a:p>
          <a:p>
            <a:r>
              <a:rPr lang="de-CH" dirty="0"/>
              <a:t>1976: Die Canon AE-1 mit Mikrocomputer. Die Elektronik übernahm viele Aufgaben und die Kamera wurde bis 1984 über 5.7 Millionen Mal verkauft.</a:t>
            </a:r>
          </a:p>
          <a:p>
            <a:r>
              <a:rPr lang="de-CH" dirty="0"/>
              <a:t>1985: Erstes Autofokus-System in der Kamera bei der Minolta </a:t>
            </a:r>
            <a:r>
              <a:rPr lang="de-CH" dirty="0" err="1"/>
              <a:t>Maxxum</a:t>
            </a:r>
            <a:r>
              <a:rPr lang="de-CH" dirty="0"/>
              <a:t> 7000. Ein Schock für die Konkurrenz. Doch wenige Jahre danach Standard bei allen Herstellern.</a:t>
            </a:r>
          </a:p>
        </p:txBody>
      </p:sp>
      <p:sp>
        <p:nvSpPr>
          <p:cNvPr id="4" name="Slide Number Placeholder 3">
            <a:extLst>
              <a:ext uri="{FF2B5EF4-FFF2-40B4-BE49-F238E27FC236}">
                <a16:creationId xmlns:a16="http://schemas.microsoft.com/office/drawing/2014/main" id="{CB5029A7-4035-4480-DB01-1F8B362E5122}"/>
              </a:ext>
            </a:extLst>
          </p:cNvPr>
          <p:cNvSpPr>
            <a:spLocks noGrp="1"/>
          </p:cNvSpPr>
          <p:nvPr>
            <p:ph type="sldNum" sz="quarter" idx="12"/>
          </p:nvPr>
        </p:nvSpPr>
        <p:spPr/>
        <p:txBody>
          <a:bodyPr/>
          <a:lstStyle/>
          <a:p>
            <a:fld id="{5A33CB2A-1702-4C1D-9CC4-8D472D39F19E}" type="slidenum">
              <a:rPr lang="en-US" smtClean="0"/>
              <a:t>31</a:t>
            </a:fld>
            <a:endParaRPr lang="en-US"/>
          </a:p>
        </p:txBody>
      </p:sp>
      <p:pic>
        <p:nvPicPr>
          <p:cNvPr id="6" name="Picture 5" descr="Aufbau der Spiegelreflexkamera in | Schülerlexikon | Lernhelfer">
            <a:extLst>
              <a:ext uri="{FF2B5EF4-FFF2-40B4-BE49-F238E27FC236}">
                <a16:creationId xmlns:a16="http://schemas.microsoft.com/office/drawing/2014/main" id="{5EB28A7F-9AFD-3E03-71A1-67E8C67E8E12}"/>
              </a:ext>
            </a:extLst>
          </p:cNvPr>
          <p:cNvPicPr>
            <a:picLocks noChangeAspect="1"/>
          </p:cNvPicPr>
          <p:nvPr/>
        </p:nvPicPr>
        <p:blipFill>
          <a:blip r:embed="rId2"/>
          <a:srcRect l="8043" r="6311"/>
          <a:stretch>
            <a:fillRect/>
          </a:stretch>
        </p:blipFill>
        <p:spPr>
          <a:xfrm>
            <a:off x="6700346" y="151349"/>
            <a:ext cx="3507827" cy="2676525"/>
          </a:xfrm>
          <a:prstGeom prst="rect">
            <a:avLst/>
          </a:prstGeom>
          <a:ln>
            <a:noFill/>
          </a:ln>
          <a:effectLst>
            <a:outerShdw blurRad="292100" dist="139700" dir="2700000" algn="tl" rotWithShape="0">
              <a:srgbClr val="333333">
                <a:alpha val="65000"/>
              </a:srgbClr>
            </a:outerShdw>
          </a:effectLst>
        </p:spPr>
      </p:pic>
      <p:pic>
        <p:nvPicPr>
          <p:cNvPr id="5" name="Picture 4" descr="Kleinbildkamera &quot;Contax S (Ausführung 'D-2')&quot; :: Industrie- und Filmmuseum  Wolfen :: museum-digital:sachsen-anhalt">
            <a:extLst>
              <a:ext uri="{FF2B5EF4-FFF2-40B4-BE49-F238E27FC236}">
                <a16:creationId xmlns:a16="http://schemas.microsoft.com/office/drawing/2014/main" id="{7C736BB5-52D0-3C84-0B94-87509EDEF457}"/>
              </a:ext>
            </a:extLst>
          </p:cNvPr>
          <p:cNvPicPr>
            <a:picLocks noChangeAspect="1"/>
          </p:cNvPicPr>
          <p:nvPr/>
        </p:nvPicPr>
        <p:blipFill>
          <a:blip r:embed="rId3"/>
          <a:srcRect l="12413" t="13678" r="8736" b="6628"/>
          <a:stretch>
            <a:fillRect/>
          </a:stretch>
        </p:blipFill>
        <p:spPr>
          <a:xfrm>
            <a:off x="9123527" y="1049681"/>
            <a:ext cx="3019097" cy="2288528"/>
          </a:xfrm>
          <a:prstGeom prst="rect">
            <a:avLst/>
          </a:prstGeom>
          <a:ln>
            <a:noFill/>
          </a:ln>
          <a:effectLst>
            <a:outerShdw blurRad="292100" dist="139700" dir="2700000" algn="tl" rotWithShape="0">
              <a:srgbClr val="333333">
                <a:alpha val="65000"/>
              </a:srgbClr>
            </a:outerShdw>
          </a:effectLst>
        </p:spPr>
      </p:pic>
      <p:pic>
        <p:nvPicPr>
          <p:cNvPr id="9" name="Picture 8" descr="Debut of Nikon F | Camera Chronicle | Nikon Consumer">
            <a:extLst>
              <a:ext uri="{FF2B5EF4-FFF2-40B4-BE49-F238E27FC236}">
                <a16:creationId xmlns:a16="http://schemas.microsoft.com/office/drawing/2014/main" id="{D5763D5C-3333-76D0-8740-52A4B7725245}"/>
              </a:ext>
            </a:extLst>
          </p:cNvPr>
          <p:cNvPicPr>
            <a:picLocks noChangeAspect="1"/>
          </p:cNvPicPr>
          <p:nvPr/>
        </p:nvPicPr>
        <p:blipFill>
          <a:blip r:embed="rId4">
            <a:clrChange>
              <a:clrFrom>
                <a:srgbClr val="FFFFFF"/>
              </a:clrFrom>
              <a:clrTo>
                <a:srgbClr val="FFFFFF">
                  <a:alpha val="0"/>
                </a:srgbClr>
              </a:clrTo>
            </a:clrChange>
          </a:blip>
          <a:srcRect l="15166" t="6617" r="14730"/>
          <a:stretch>
            <a:fillRect/>
          </a:stretch>
        </p:blipFill>
        <p:spPr>
          <a:xfrm>
            <a:off x="6228968" y="2046094"/>
            <a:ext cx="3365937" cy="2765812"/>
          </a:xfrm>
          <a:prstGeom prst="rect">
            <a:avLst/>
          </a:prstGeom>
        </p:spPr>
      </p:pic>
      <p:pic>
        <p:nvPicPr>
          <p:cNvPr id="7" name="Picture 6" descr="Canon AE-1: A Heavyweight Champ! · Lomography">
            <a:extLst>
              <a:ext uri="{FF2B5EF4-FFF2-40B4-BE49-F238E27FC236}">
                <a16:creationId xmlns:a16="http://schemas.microsoft.com/office/drawing/2014/main" id="{18666AC5-CD5C-5718-2088-A0F61DCF3CD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021369" y="3276097"/>
            <a:ext cx="3121255" cy="2395563"/>
          </a:xfrm>
          <a:prstGeom prst="rect">
            <a:avLst/>
          </a:prstGeom>
        </p:spPr>
      </p:pic>
      <p:pic>
        <p:nvPicPr>
          <p:cNvPr id="8" name="Picture 7" descr="Minolta Maxxum 7000 - Wikipedia">
            <a:extLst>
              <a:ext uri="{FF2B5EF4-FFF2-40B4-BE49-F238E27FC236}">
                <a16:creationId xmlns:a16="http://schemas.microsoft.com/office/drawing/2014/main" id="{EF8AC5E9-9E18-B836-CAFC-318B5C7FB854}"/>
              </a:ext>
            </a:extLst>
          </p:cNvPr>
          <p:cNvPicPr>
            <a:picLocks noChangeAspect="1"/>
          </p:cNvPicPr>
          <p:nvPr/>
        </p:nvPicPr>
        <p:blipFill>
          <a:blip r:embed="rId6">
            <a:clrChange>
              <a:clrFrom>
                <a:srgbClr val="F9FBFA"/>
              </a:clrFrom>
              <a:clrTo>
                <a:srgbClr val="F9FBFA">
                  <a:alpha val="0"/>
                </a:srgbClr>
              </a:clrTo>
            </a:clrChange>
          </a:blip>
          <a:stretch>
            <a:fillRect/>
          </a:stretch>
        </p:blipFill>
        <p:spPr>
          <a:xfrm>
            <a:off x="6851213" y="4144791"/>
            <a:ext cx="3480456" cy="2610342"/>
          </a:xfrm>
          <a:prstGeom prst="rect">
            <a:avLst/>
          </a:prstGeom>
        </p:spPr>
      </p:pic>
    </p:spTree>
    <p:extLst>
      <p:ext uri="{BB962C8B-B14F-4D97-AF65-F5344CB8AC3E}">
        <p14:creationId xmlns:p14="http://schemas.microsoft.com/office/powerpoint/2010/main" val="3439188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additive="base">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additive="base">
                                        <p:cTn id="3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2B349-2C55-AB85-19B6-0C7A0FD4A655}"/>
              </a:ext>
            </a:extLst>
          </p:cNvPr>
          <p:cNvSpPr>
            <a:spLocks noGrp="1"/>
          </p:cNvSpPr>
          <p:nvPr>
            <p:ph type="title"/>
          </p:nvPr>
        </p:nvSpPr>
        <p:spPr/>
        <p:txBody>
          <a:bodyPr/>
          <a:lstStyle/>
          <a:p>
            <a:r>
              <a:rPr lang="de-CH" dirty="0"/>
              <a:t>1975-heute: 0 und 1 und 0 und 1 und 0 und…</a:t>
            </a:r>
          </a:p>
        </p:txBody>
      </p:sp>
      <p:sp>
        <p:nvSpPr>
          <p:cNvPr id="3" name="Content Placeholder 2">
            <a:extLst>
              <a:ext uri="{FF2B5EF4-FFF2-40B4-BE49-F238E27FC236}">
                <a16:creationId xmlns:a16="http://schemas.microsoft.com/office/drawing/2014/main" id="{42FF8C21-8F71-4514-8648-DB5C3783E301}"/>
              </a:ext>
            </a:extLst>
          </p:cNvPr>
          <p:cNvSpPr>
            <a:spLocks noGrp="1"/>
          </p:cNvSpPr>
          <p:nvPr>
            <p:ph idx="1"/>
          </p:nvPr>
        </p:nvSpPr>
        <p:spPr>
          <a:xfrm>
            <a:off x="516098" y="1093305"/>
            <a:ext cx="7547964" cy="5220684"/>
          </a:xfrm>
        </p:spPr>
        <p:txBody>
          <a:bodyPr/>
          <a:lstStyle/>
          <a:p>
            <a:r>
              <a:rPr lang="de-CH" dirty="0"/>
              <a:t>1975: Der Kodak-Ingenieur Steven Sasson (* 1950) baute die erste Digitalkamera. 3,6 Kilogramm schwer, Auflösung 100 × 100 Pixeln (0,01 Megapixel), Speichermedium: Magnetkassette. Die Aufnahme dauerte nur 50 Millisekunden, das Speichern 23 Sekunden. </a:t>
            </a:r>
          </a:p>
          <a:p>
            <a:r>
              <a:rPr lang="de-CH" dirty="0"/>
              <a:t>Ein historischer Wendepunkt: Zum ersten Mal entstand ein Foto vollständig ohne Film – die Digitalfotografie!</a:t>
            </a:r>
          </a:p>
          <a:p>
            <a:r>
              <a:rPr lang="de-CH" dirty="0"/>
              <a:t>Die lichtempfindlichen CCD-Sensoren machten es möglich. Doch diese waren lange Zeit teuer, stromhungrig und hatten eine geringe Auflösung. Die erste Kamera (Rückenteil), Kodak DCS, hatte 1024x1280, eine externe 200MB-Festplatte am Kabel und wog – mit Batterien – über 7kg.</a:t>
            </a:r>
          </a:p>
          <a:p>
            <a:r>
              <a:rPr lang="de-CH" dirty="0"/>
              <a:t>Erst CMOS ermöglichte Kameras mit kleiner Batterie </a:t>
            </a:r>
            <a:br>
              <a:rPr lang="de-CH" dirty="0"/>
            </a:br>
            <a:r>
              <a:rPr lang="de-CH" dirty="0"/>
              <a:t>und interne Speicher.</a:t>
            </a:r>
          </a:p>
          <a:p>
            <a:r>
              <a:rPr lang="de-CH" dirty="0"/>
              <a:t>Grosslabore auf Filmbasis machen pleite. Agfa 2005, Polaroid </a:t>
            </a:r>
            <a:br>
              <a:rPr lang="de-CH" dirty="0"/>
            </a:br>
            <a:r>
              <a:rPr lang="de-CH" dirty="0"/>
              <a:t>2008. Nur Cewe schafft den Sprung in den Digitalprint.</a:t>
            </a:r>
          </a:p>
        </p:txBody>
      </p:sp>
      <p:sp>
        <p:nvSpPr>
          <p:cNvPr id="4" name="Slide Number Placeholder 3">
            <a:extLst>
              <a:ext uri="{FF2B5EF4-FFF2-40B4-BE49-F238E27FC236}">
                <a16:creationId xmlns:a16="http://schemas.microsoft.com/office/drawing/2014/main" id="{6B7BD270-B9D4-2A86-AA70-E726FFD2F66B}"/>
              </a:ext>
            </a:extLst>
          </p:cNvPr>
          <p:cNvSpPr>
            <a:spLocks noGrp="1"/>
          </p:cNvSpPr>
          <p:nvPr>
            <p:ph type="sldNum" sz="quarter" idx="12"/>
          </p:nvPr>
        </p:nvSpPr>
        <p:spPr/>
        <p:txBody>
          <a:bodyPr/>
          <a:lstStyle/>
          <a:p>
            <a:fld id="{5A33CB2A-1702-4C1D-9CC4-8D472D39F19E}" type="slidenum">
              <a:rPr lang="en-US" smtClean="0"/>
              <a:t>32</a:t>
            </a:fld>
            <a:endParaRPr lang="en-US"/>
          </a:p>
        </p:txBody>
      </p:sp>
      <p:pic>
        <p:nvPicPr>
          <p:cNvPr id="6" name="Picture 5" descr="r/interestingasfuck - MOTOROLA MICROCOMPUTER E">
            <a:extLst>
              <a:ext uri="{FF2B5EF4-FFF2-40B4-BE49-F238E27FC236}">
                <a16:creationId xmlns:a16="http://schemas.microsoft.com/office/drawing/2014/main" id="{7258F481-C0E9-B581-14FD-886AFA6BA455}"/>
              </a:ext>
            </a:extLst>
          </p:cNvPr>
          <p:cNvPicPr>
            <a:picLocks noChangeAspect="1"/>
          </p:cNvPicPr>
          <p:nvPr/>
        </p:nvPicPr>
        <p:blipFill>
          <a:blip r:embed="rId2"/>
          <a:srcRect l="15603" r="11983" b="6124"/>
          <a:stretch>
            <a:fillRect/>
          </a:stretch>
        </p:blipFill>
        <p:spPr>
          <a:xfrm>
            <a:off x="8153047" y="196316"/>
            <a:ext cx="3833648" cy="3603173"/>
          </a:xfrm>
          <a:prstGeom prst="rect">
            <a:avLst/>
          </a:prstGeom>
          <a:ln>
            <a:noFill/>
          </a:ln>
          <a:effectLst>
            <a:outerShdw blurRad="292100" dist="139700" dir="2700000" algn="tl" rotWithShape="0">
              <a:srgbClr val="333333">
                <a:alpha val="65000"/>
              </a:srgbClr>
            </a:outerShdw>
          </a:effectLst>
        </p:spPr>
      </p:pic>
      <p:pic>
        <p:nvPicPr>
          <p:cNvPr id="8" name="Picture 7" descr="Kodak DCS 100 - Digitalkamera-Museum">
            <a:extLst>
              <a:ext uri="{FF2B5EF4-FFF2-40B4-BE49-F238E27FC236}">
                <a16:creationId xmlns:a16="http://schemas.microsoft.com/office/drawing/2014/main" id="{0F3CAA10-F6DB-43FF-E976-DA86A9168FF1}"/>
              </a:ext>
            </a:extLst>
          </p:cNvPr>
          <p:cNvPicPr>
            <a:picLocks noChangeAspect="1"/>
          </p:cNvPicPr>
          <p:nvPr/>
        </p:nvPicPr>
        <p:blipFill>
          <a:blip r:embed="rId3"/>
          <a:stretch>
            <a:fillRect/>
          </a:stretch>
        </p:blipFill>
        <p:spPr>
          <a:xfrm>
            <a:off x="8043866" y="3137338"/>
            <a:ext cx="3796037" cy="2747382"/>
          </a:xfrm>
          <a:prstGeom prst="rect">
            <a:avLst/>
          </a:prstGeom>
          <a:ln>
            <a:noFill/>
          </a:ln>
          <a:effectLst>
            <a:outerShdw blurRad="292100" dist="139700" dir="2700000" algn="tl" rotWithShape="0">
              <a:srgbClr val="333333">
                <a:alpha val="65000"/>
              </a:srgbClr>
            </a:outerShdw>
          </a:effectLst>
        </p:spPr>
      </p:pic>
      <p:sp>
        <p:nvSpPr>
          <p:cNvPr id="7" name="Rectangle: Rounded Corners 6">
            <a:extLst>
              <a:ext uri="{FF2B5EF4-FFF2-40B4-BE49-F238E27FC236}">
                <a16:creationId xmlns:a16="http://schemas.microsoft.com/office/drawing/2014/main" id="{A027FB2B-4FD0-B341-80FF-45D9F69C8FA5}"/>
              </a:ext>
            </a:extLst>
          </p:cNvPr>
          <p:cNvSpPr/>
          <p:nvPr/>
        </p:nvSpPr>
        <p:spPr>
          <a:xfrm>
            <a:off x="7076182" y="5525494"/>
            <a:ext cx="5044520" cy="1097180"/>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lnSpc>
                <a:spcPct val="120000"/>
              </a:lnSpc>
            </a:pPr>
            <a:r>
              <a:rPr lang="de-CH" b="1" dirty="0"/>
              <a:t>Wollt ihr ein Beispiel für perfektes Timing?</a:t>
            </a:r>
          </a:p>
          <a:p>
            <a:pPr algn="ctr">
              <a:lnSpc>
                <a:spcPct val="120000"/>
              </a:lnSpc>
            </a:pPr>
            <a:r>
              <a:rPr lang="de-CH" dirty="0"/>
              <a:t>Sasson ging 2009 bei Kodak in Rente.</a:t>
            </a:r>
          </a:p>
          <a:p>
            <a:pPr algn="ctr">
              <a:lnSpc>
                <a:spcPct val="120000"/>
              </a:lnSpc>
            </a:pPr>
            <a:r>
              <a:rPr lang="de-CH" dirty="0"/>
              <a:t>Kodak meldete 2012 Insolvenz an.</a:t>
            </a:r>
          </a:p>
        </p:txBody>
      </p:sp>
    </p:spTree>
    <p:extLst>
      <p:ext uri="{BB962C8B-B14F-4D97-AF65-F5344CB8AC3E}">
        <p14:creationId xmlns:p14="http://schemas.microsoft.com/office/powerpoint/2010/main" val="1041759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0874-E274-B174-0997-CCFF316DEB9D}"/>
              </a:ext>
            </a:extLst>
          </p:cNvPr>
          <p:cNvSpPr>
            <a:spLocks noGrp="1"/>
          </p:cNvSpPr>
          <p:nvPr>
            <p:ph type="title"/>
          </p:nvPr>
        </p:nvSpPr>
        <p:spPr/>
        <p:txBody>
          <a:bodyPr/>
          <a:lstStyle/>
          <a:p>
            <a:r>
              <a:rPr lang="de-CH" dirty="0"/>
              <a:t>2007-heute – Jetzt hat es jeder in der Hand</a:t>
            </a:r>
          </a:p>
        </p:txBody>
      </p:sp>
      <p:sp>
        <p:nvSpPr>
          <p:cNvPr id="3" name="Content Placeholder 2">
            <a:extLst>
              <a:ext uri="{FF2B5EF4-FFF2-40B4-BE49-F238E27FC236}">
                <a16:creationId xmlns:a16="http://schemas.microsoft.com/office/drawing/2014/main" id="{49E1B12C-CB5E-04DB-F7BA-DFB04C6E99CC}"/>
              </a:ext>
            </a:extLst>
          </p:cNvPr>
          <p:cNvSpPr>
            <a:spLocks noGrp="1"/>
          </p:cNvSpPr>
          <p:nvPr>
            <p:ph idx="1"/>
          </p:nvPr>
        </p:nvSpPr>
        <p:spPr>
          <a:xfrm>
            <a:off x="516099" y="1093305"/>
            <a:ext cx="6964640" cy="5220684"/>
          </a:xfrm>
        </p:spPr>
        <p:txBody>
          <a:bodyPr/>
          <a:lstStyle/>
          <a:p>
            <a:r>
              <a:rPr lang="de-CH" dirty="0"/>
              <a:t>Bereits früh in den 2000ern gab es Foto-Handys. Doch mit 0.11 Megapixel unbrauchbar</a:t>
            </a:r>
          </a:p>
          <a:p>
            <a:r>
              <a:rPr lang="de-CH" dirty="0"/>
              <a:t>2007: Steve Jobs stellt das erste iPhone vor. Zwei Megapixel und eine einfache Ausstattung. Doch ein Smartphone, das die mobile Fotografie grundlegend verändern sollte, war geboren.</a:t>
            </a:r>
          </a:p>
          <a:p>
            <a:r>
              <a:rPr lang="de-CH" dirty="0"/>
              <a:t>Der Umgang mit Bildern wandelt sich grundlegend. Plattformen wie Facebook, Flickr, Instagram machen Erinnerungen zur globalen Kommunikation.</a:t>
            </a:r>
          </a:p>
          <a:p>
            <a:r>
              <a:rPr lang="de-CH" dirty="0"/>
              <a:t>Hohe Rechenleistung erlaubt Bilder, an die früher nicht zu denken war. Der Einzug von KI bringt noch einmal neue Möglichkeiten.</a:t>
            </a:r>
          </a:p>
          <a:p>
            <a:r>
              <a:rPr lang="de-CH" dirty="0"/>
              <a:t>…und neue Fehler</a:t>
            </a:r>
          </a:p>
        </p:txBody>
      </p:sp>
      <p:sp>
        <p:nvSpPr>
          <p:cNvPr id="4" name="Slide Number Placeholder 3">
            <a:extLst>
              <a:ext uri="{FF2B5EF4-FFF2-40B4-BE49-F238E27FC236}">
                <a16:creationId xmlns:a16="http://schemas.microsoft.com/office/drawing/2014/main" id="{FE82309F-0FA5-DA63-E007-10C987E5D7B0}"/>
              </a:ext>
            </a:extLst>
          </p:cNvPr>
          <p:cNvSpPr>
            <a:spLocks noGrp="1"/>
          </p:cNvSpPr>
          <p:nvPr>
            <p:ph type="sldNum" sz="quarter" idx="12"/>
          </p:nvPr>
        </p:nvSpPr>
        <p:spPr/>
        <p:txBody>
          <a:bodyPr/>
          <a:lstStyle/>
          <a:p>
            <a:fld id="{5A33CB2A-1702-4C1D-9CC4-8D472D39F19E}" type="slidenum">
              <a:rPr lang="en-US" smtClean="0"/>
              <a:t>33</a:t>
            </a:fld>
            <a:endParaRPr lang="en-US"/>
          </a:p>
        </p:txBody>
      </p:sp>
      <p:pic>
        <p:nvPicPr>
          <p:cNvPr id="5" name="Picture 4" descr="o2 - Erste integrierte Kamera im Jahr 1999 📸 Im Jahr 1999 brachte Toshiba  das weltweit erste Mobiltelefon mit einer integrierten Kamera auf den  Markt. Das Gerät hörte auf den Namen &quot;Camesse&quot;">
            <a:extLst>
              <a:ext uri="{FF2B5EF4-FFF2-40B4-BE49-F238E27FC236}">
                <a16:creationId xmlns:a16="http://schemas.microsoft.com/office/drawing/2014/main" id="{2C2D7F12-E3A4-69D3-EE88-E57F1F015516}"/>
              </a:ext>
            </a:extLst>
          </p:cNvPr>
          <p:cNvPicPr>
            <a:picLocks noChangeAspect="1"/>
          </p:cNvPicPr>
          <p:nvPr/>
        </p:nvPicPr>
        <p:blipFill>
          <a:blip r:embed="rId2"/>
          <a:stretch>
            <a:fillRect/>
          </a:stretch>
        </p:blipFill>
        <p:spPr>
          <a:xfrm>
            <a:off x="8205459" y="101983"/>
            <a:ext cx="2806756" cy="2806756"/>
          </a:xfrm>
          <a:prstGeom prst="rect">
            <a:avLst/>
          </a:prstGeom>
        </p:spPr>
      </p:pic>
      <p:pic>
        <p:nvPicPr>
          <p:cNvPr id="6" name="Picture 5" descr="Das 2007 vorgestellte erste iPhone machte die Kamera zum ständigen Begleiter. Seine zwei Megapixel waren bescheiden – entscheidend war, dass die Kamera immer dabei war., Andras Wodrich">
            <a:extLst>
              <a:ext uri="{FF2B5EF4-FFF2-40B4-BE49-F238E27FC236}">
                <a16:creationId xmlns:a16="http://schemas.microsoft.com/office/drawing/2014/main" id="{13FAC5FE-FFA9-C8C0-1642-5AA67F24701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63865" y="480362"/>
            <a:ext cx="4928135" cy="4521224"/>
          </a:xfrm>
          <a:prstGeom prst="rect">
            <a:avLst/>
          </a:prstGeom>
        </p:spPr>
      </p:pic>
      <p:sp>
        <p:nvSpPr>
          <p:cNvPr id="7" name="Rectangle: Rounded Corners 6">
            <a:extLst>
              <a:ext uri="{FF2B5EF4-FFF2-40B4-BE49-F238E27FC236}">
                <a16:creationId xmlns:a16="http://schemas.microsoft.com/office/drawing/2014/main" id="{2BB362AF-862B-A4C6-3A4C-E6694C2E21BA}"/>
              </a:ext>
            </a:extLst>
          </p:cNvPr>
          <p:cNvSpPr/>
          <p:nvPr/>
        </p:nvSpPr>
        <p:spPr>
          <a:xfrm>
            <a:off x="8021426" y="4804783"/>
            <a:ext cx="3492062" cy="1265427"/>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de-CH" dirty="0"/>
              <a:t>Heute entstehen an einem einzigen Tag mehr Fotos als im gesamten 19. Jahrhundert!</a:t>
            </a:r>
          </a:p>
        </p:txBody>
      </p:sp>
      <p:pic>
        <p:nvPicPr>
          <p:cNvPr id="9" name="Picture 8" descr="r/interesting - Huawei's AI turned a plane into a bird 😂">
            <a:extLst>
              <a:ext uri="{FF2B5EF4-FFF2-40B4-BE49-F238E27FC236}">
                <a16:creationId xmlns:a16="http://schemas.microsoft.com/office/drawing/2014/main" id="{E74DCDCA-6282-AE44-A976-B2FC0315F049}"/>
              </a:ext>
            </a:extLst>
          </p:cNvPr>
          <p:cNvPicPr>
            <a:picLocks noChangeAspect="1"/>
          </p:cNvPicPr>
          <p:nvPr/>
        </p:nvPicPr>
        <p:blipFill rotWithShape="1">
          <a:blip r:embed="rId4">
            <a:extLst>
              <a:ext uri="{28A0092B-C50C-407E-A947-70E740481C1C}">
                <a14:useLocalDpi xmlns:a14="http://schemas.microsoft.com/office/drawing/2010/main" val="0"/>
              </a:ext>
            </a:extLst>
          </a:blip>
          <a:srcRect l="16289" t="20550" r="3500" b="50493"/>
          <a:stretch>
            <a:fillRect/>
          </a:stretch>
        </p:blipFill>
        <p:spPr bwMode="auto">
          <a:xfrm>
            <a:off x="2782612" y="4898911"/>
            <a:ext cx="2963919" cy="1491097"/>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89229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19E8-236C-33AB-5195-6747E1679C44}"/>
              </a:ext>
            </a:extLst>
          </p:cNvPr>
          <p:cNvSpPr>
            <a:spLocks noGrp="1"/>
          </p:cNvSpPr>
          <p:nvPr>
            <p:ph type="title"/>
          </p:nvPr>
        </p:nvSpPr>
        <p:spPr/>
        <p:txBody>
          <a:bodyPr/>
          <a:lstStyle/>
          <a:p>
            <a:r>
              <a:rPr lang="de-CH" dirty="0"/>
              <a:t>2026… - Wohin geht die Reise?</a:t>
            </a:r>
          </a:p>
        </p:txBody>
      </p:sp>
      <p:sp>
        <p:nvSpPr>
          <p:cNvPr id="3" name="Content Placeholder 2">
            <a:extLst>
              <a:ext uri="{FF2B5EF4-FFF2-40B4-BE49-F238E27FC236}">
                <a16:creationId xmlns:a16="http://schemas.microsoft.com/office/drawing/2014/main" id="{2EEECD69-BA11-E435-888C-2F2EA83104B0}"/>
              </a:ext>
            </a:extLst>
          </p:cNvPr>
          <p:cNvSpPr>
            <a:spLocks noGrp="1"/>
          </p:cNvSpPr>
          <p:nvPr>
            <p:ph idx="1"/>
          </p:nvPr>
        </p:nvSpPr>
        <p:spPr>
          <a:xfrm>
            <a:off x="516098" y="1093305"/>
            <a:ext cx="8013047" cy="2619474"/>
          </a:xfrm>
        </p:spPr>
        <p:txBody>
          <a:bodyPr/>
          <a:lstStyle/>
          <a:p>
            <a:r>
              <a:rPr lang="de-CH" dirty="0"/>
              <a:t>200 Jahre nach </a:t>
            </a:r>
            <a:r>
              <a:rPr lang="de-CH" dirty="0" err="1"/>
              <a:t>Niépces</a:t>
            </a:r>
            <a:r>
              <a:rPr lang="de-CH" dirty="0"/>
              <a:t> stehen wir erneut an einem Wendepunkt. Was ist ein Foto? Ein realistisches Abbild? Oder braucht es Licht auf einem Sensor?</a:t>
            </a:r>
          </a:p>
          <a:p>
            <a:r>
              <a:rPr lang="de-CH" dirty="0"/>
              <a:t>Fotos waren 200 Jahre ein Garant für Wahrheit, Realität und Vertrauen. </a:t>
            </a:r>
          </a:p>
          <a:p>
            <a:r>
              <a:rPr lang="de-CH" dirty="0"/>
              <a:t>Wie stellen wir das in Zukunft sicher? </a:t>
            </a:r>
            <a:br>
              <a:rPr lang="de-CH" dirty="0"/>
            </a:br>
            <a:r>
              <a:rPr lang="de-CH" dirty="0"/>
              <a:t>Oder gibt es einen Ersatz für Fotos mit diesen Qualitäten?</a:t>
            </a:r>
          </a:p>
          <a:p>
            <a:r>
              <a:rPr lang="de-CH" dirty="0"/>
              <a:t>Die Arbeit des Fotografen hat sich von der Chemie, über die Technik, </a:t>
            </a:r>
            <a:br>
              <a:rPr lang="de-CH" dirty="0"/>
            </a:br>
            <a:r>
              <a:rPr lang="de-CH" dirty="0"/>
              <a:t>hin zur Automatik gewandelt. Bildidee, Timing, Gestaltung und Narrativ wurden wichtiger.</a:t>
            </a:r>
          </a:p>
          <a:p>
            <a:endParaRPr lang="de-CH" dirty="0"/>
          </a:p>
          <a:p>
            <a:endParaRPr lang="de-CH" dirty="0"/>
          </a:p>
        </p:txBody>
      </p:sp>
      <p:sp>
        <p:nvSpPr>
          <p:cNvPr id="4" name="Slide Number Placeholder 3">
            <a:extLst>
              <a:ext uri="{FF2B5EF4-FFF2-40B4-BE49-F238E27FC236}">
                <a16:creationId xmlns:a16="http://schemas.microsoft.com/office/drawing/2014/main" id="{1D88F49C-FA74-EA6C-FBF7-C52AC91F4847}"/>
              </a:ext>
            </a:extLst>
          </p:cNvPr>
          <p:cNvSpPr>
            <a:spLocks noGrp="1"/>
          </p:cNvSpPr>
          <p:nvPr>
            <p:ph type="sldNum" sz="quarter" idx="12"/>
          </p:nvPr>
        </p:nvSpPr>
        <p:spPr/>
        <p:txBody>
          <a:bodyPr/>
          <a:lstStyle/>
          <a:p>
            <a:fld id="{5A33CB2A-1702-4C1D-9CC4-8D472D39F19E}" type="slidenum">
              <a:rPr lang="en-US" smtClean="0"/>
              <a:t>34</a:t>
            </a:fld>
            <a:endParaRPr lang="en-US"/>
          </a:p>
        </p:txBody>
      </p:sp>
      <p:sp>
        <p:nvSpPr>
          <p:cNvPr id="5" name="Rectangle: Rounded Corners 4">
            <a:extLst>
              <a:ext uri="{FF2B5EF4-FFF2-40B4-BE49-F238E27FC236}">
                <a16:creationId xmlns:a16="http://schemas.microsoft.com/office/drawing/2014/main" id="{54E1C6DB-AC11-F1DF-AB0D-F3B05FF57468}"/>
              </a:ext>
            </a:extLst>
          </p:cNvPr>
          <p:cNvSpPr/>
          <p:nvPr/>
        </p:nvSpPr>
        <p:spPr>
          <a:xfrm>
            <a:off x="599090" y="4412694"/>
            <a:ext cx="6731876" cy="2159876"/>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spcAft>
                <a:spcPts val="600"/>
              </a:spcAft>
            </a:pPr>
            <a:r>
              <a:rPr lang="de-CH" dirty="0"/>
              <a:t>«Der Grund, warum Menschen fotografieren, wird sich jedoch kaum ändern: Sie möchten Erinnerungen bewahren. Geschichten erzählen. Schönheit entdecken. Einen flüchtigen Augenblick festhalten, bevor er vergeht. Und darin liegt die eigentliche Konstante der Fotografie – seit zweihundert Jahren.»</a:t>
            </a:r>
          </a:p>
          <a:p>
            <a:pPr algn="ctr">
              <a:spcAft>
                <a:spcPts val="600"/>
              </a:spcAft>
            </a:pPr>
            <a:r>
              <a:rPr lang="de-CH" b="1" dirty="0"/>
              <a:t>Hendrik </a:t>
            </a:r>
            <a:r>
              <a:rPr lang="de-CH" b="1" dirty="0" err="1"/>
              <a:t>Vatheuer</a:t>
            </a:r>
            <a:r>
              <a:rPr lang="de-CH" b="1" dirty="0"/>
              <a:t> - </a:t>
            </a:r>
            <a:r>
              <a:rPr lang="de-CH" dirty="0"/>
              <a:t>c't-Fotografie-Redakteur</a:t>
            </a:r>
            <a:endParaRPr lang="de-CH" b="1" dirty="0"/>
          </a:p>
        </p:txBody>
      </p:sp>
      <p:pic>
        <p:nvPicPr>
          <p:cNvPr id="6" name="Picture 5" descr="Das KI-Cover-Bild der c’t Fotografie 06/2023: Generative KI kann fotorealistisch wirkende Szenen erzeugen, obwohl kein Objektiv, Sensor oder realer Aufnahmezeitpunkt dahintersteht. Dadurch verändert sich die grundlegende Frage, was wir unter Fotografie verstehen., KI / heise medien">
            <a:extLst>
              <a:ext uri="{FF2B5EF4-FFF2-40B4-BE49-F238E27FC236}">
                <a16:creationId xmlns:a16="http://schemas.microsoft.com/office/drawing/2014/main" id="{339425AD-CF2A-5338-5B1D-095D43ADD502}"/>
              </a:ext>
            </a:extLst>
          </p:cNvPr>
          <p:cNvPicPr>
            <a:picLocks noChangeAspect="1"/>
          </p:cNvPicPr>
          <p:nvPr/>
        </p:nvPicPr>
        <p:blipFill>
          <a:blip r:embed="rId2"/>
          <a:stretch>
            <a:fillRect/>
          </a:stretch>
        </p:blipFill>
        <p:spPr>
          <a:xfrm>
            <a:off x="7852641" y="1895803"/>
            <a:ext cx="4134054" cy="43338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0280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edy Fotografen">
            <a:extLst>
              <a:ext uri="{FF2B5EF4-FFF2-40B4-BE49-F238E27FC236}">
                <a16:creationId xmlns:a16="http://schemas.microsoft.com/office/drawing/2014/main" id="{E6288DC0-6020-2B78-6CB7-54296FC64866}"/>
              </a:ext>
            </a:extLst>
          </p:cNvPr>
          <p:cNvPicPr>
            <a:picLocks noChangeAspect="1"/>
          </p:cNvPicPr>
          <p:nvPr/>
        </p:nvPicPr>
        <p:blipFill>
          <a:blip r:embed="rId2"/>
          <a:stretch>
            <a:fillRect/>
          </a:stretch>
        </p:blipFill>
        <p:spPr>
          <a:xfrm>
            <a:off x="1556892" y="857661"/>
            <a:ext cx="9148385" cy="5145967"/>
          </a:xfrm>
          <a:prstGeom prst="rect">
            <a:avLst/>
          </a:prstGeom>
        </p:spPr>
      </p:pic>
      <p:sp>
        <p:nvSpPr>
          <p:cNvPr id="2" name="Title 1">
            <a:extLst>
              <a:ext uri="{FF2B5EF4-FFF2-40B4-BE49-F238E27FC236}">
                <a16:creationId xmlns:a16="http://schemas.microsoft.com/office/drawing/2014/main" id="{CF1BE242-1487-3EB7-AC4C-C6F62A983D30}"/>
              </a:ext>
            </a:extLst>
          </p:cNvPr>
          <p:cNvSpPr>
            <a:spLocks noGrp="1"/>
          </p:cNvSpPr>
          <p:nvPr>
            <p:ph type="title"/>
          </p:nvPr>
        </p:nvSpPr>
        <p:spPr/>
        <p:txBody>
          <a:bodyPr/>
          <a:lstStyle/>
          <a:p>
            <a:r>
              <a:rPr lang="de-CH" dirty="0"/>
              <a:t>200 Jahre Fotographie</a:t>
            </a:r>
          </a:p>
        </p:txBody>
      </p:sp>
      <p:sp>
        <p:nvSpPr>
          <p:cNvPr id="4" name="Slide Number Placeholder 3">
            <a:extLst>
              <a:ext uri="{FF2B5EF4-FFF2-40B4-BE49-F238E27FC236}">
                <a16:creationId xmlns:a16="http://schemas.microsoft.com/office/drawing/2014/main" id="{9E54F5B2-A991-DB79-0D4F-A946311803E9}"/>
              </a:ext>
            </a:extLst>
          </p:cNvPr>
          <p:cNvSpPr>
            <a:spLocks noGrp="1"/>
          </p:cNvSpPr>
          <p:nvPr>
            <p:ph type="sldNum" sz="quarter" idx="12"/>
          </p:nvPr>
        </p:nvSpPr>
        <p:spPr/>
        <p:txBody>
          <a:bodyPr/>
          <a:lstStyle/>
          <a:p>
            <a:fld id="{5A33CB2A-1702-4C1D-9CC4-8D472D39F19E}" type="slidenum">
              <a:rPr lang="en-US" smtClean="0"/>
              <a:t>35</a:t>
            </a:fld>
            <a:endParaRPr lang="en-US"/>
          </a:p>
        </p:txBody>
      </p:sp>
      <p:sp>
        <p:nvSpPr>
          <p:cNvPr id="8" name="Rectangle 7">
            <a:extLst>
              <a:ext uri="{FF2B5EF4-FFF2-40B4-BE49-F238E27FC236}">
                <a16:creationId xmlns:a16="http://schemas.microsoft.com/office/drawing/2014/main" id="{AEDC2EF4-07E8-EFB4-5B7F-D38BE25B40A3}"/>
              </a:ext>
            </a:extLst>
          </p:cNvPr>
          <p:cNvSpPr/>
          <p:nvPr/>
        </p:nvSpPr>
        <p:spPr>
          <a:xfrm>
            <a:off x="994915" y="1875318"/>
            <a:ext cx="9491701" cy="2585323"/>
          </a:xfrm>
          <a:prstGeom prst="rect">
            <a:avLst/>
          </a:prstGeom>
          <a:noFill/>
        </p:spPr>
        <p:txBody>
          <a:bodyPr wrap="none" lIns="91440" tIns="45720" rIns="91440" bIns="45720">
            <a:spAutoFit/>
          </a:bodyPr>
          <a:lstStyle/>
          <a:p>
            <a:pPr algn="ctr"/>
            <a:endParaRPr lang="de-CH" sz="5400" b="1" dirty="0">
              <a:ln w="28575">
                <a:solidFill>
                  <a:schemeClr val="bg1"/>
                </a:solidFill>
              </a:ln>
            </a:endParaRPr>
          </a:p>
          <a:p>
            <a:pPr algn="ctr"/>
            <a:r>
              <a:rPr lang="de-CH" sz="5400" b="1" dirty="0">
                <a:ln w="28575">
                  <a:solidFill>
                    <a:schemeClr val="bg1"/>
                  </a:solidFill>
                </a:ln>
              </a:rPr>
              <a:t>Was sind Eure Anekdoten </a:t>
            </a:r>
            <a:br>
              <a:rPr lang="de-CH" sz="5400" b="1" dirty="0">
                <a:ln w="28575">
                  <a:solidFill>
                    <a:schemeClr val="bg1"/>
                  </a:solidFill>
                </a:ln>
              </a:rPr>
            </a:br>
            <a:r>
              <a:rPr lang="de-CH" sz="5400" b="1" dirty="0">
                <a:ln w="28575">
                  <a:solidFill>
                    <a:schemeClr val="bg1"/>
                  </a:solidFill>
                </a:ln>
              </a:rPr>
              <a:t>zum Thema «Fotographie»?</a:t>
            </a:r>
          </a:p>
        </p:txBody>
      </p:sp>
    </p:spTree>
    <p:extLst>
      <p:ext uri="{BB962C8B-B14F-4D97-AF65-F5344CB8AC3E}">
        <p14:creationId xmlns:p14="http://schemas.microsoft.com/office/powerpoint/2010/main" val="4254630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lückliche Lügnerin Mit Langer Nase Lizenzfreie Fotos, Bilder und Stock  Fotografie. Image 77894927.">
            <a:extLst>
              <a:ext uri="{FF2B5EF4-FFF2-40B4-BE49-F238E27FC236}">
                <a16:creationId xmlns:a16="http://schemas.microsoft.com/office/drawing/2014/main" id="{E9B8342F-AF1D-490F-2699-143BB6CE91B7}"/>
              </a:ext>
            </a:extLst>
          </p:cNvPr>
          <p:cNvPicPr>
            <a:picLocks noChangeAspect="1"/>
          </p:cNvPicPr>
          <p:nvPr/>
        </p:nvPicPr>
        <p:blipFill>
          <a:blip r:embed="rId3"/>
          <a:srcRect b="11416"/>
          <a:stretch>
            <a:fillRect/>
          </a:stretch>
        </p:blipFill>
        <p:spPr>
          <a:xfrm flipH="1">
            <a:off x="-2" y="-12835"/>
            <a:ext cx="12203965" cy="6870835"/>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877261" y="3428714"/>
            <a:ext cx="6394567" cy="342928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7017669" y="6034208"/>
            <a:ext cx="4932660" cy="635582"/>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r>
              <a:rPr lang="en-US" dirty="0" err="1"/>
              <a:t>Wahrheit</a:t>
            </a:r>
            <a:r>
              <a:rPr lang="en-US" dirty="0"/>
              <a:t> </a:t>
            </a:r>
            <a:r>
              <a:rPr lang="en-US" dirty="0" err="1"/>
              <a:t>siegt</a:t>
            </a:r>
            <a:r>
              <a:rPr lang="en-US" dirty="0"/>
              <a:t> (immer)!?</a:t>
            </a:r>
            <a:endParaRPr lang="de-CH" dirty="0"/>
          </a:p>
        </p:txBody>
      </p:sp>
      <p:sp>
        <p:nvSpPr>
          <p:cNvPr id="10" name="Subtitle 2">
            <a:extLst>
              <a:ext uri="{FF2B5EF4-FFF2-40B4-BE49-F238E27FC236}">
                <a16:creationId xmlns:a16="http://schemas.microsoft.com/office/drawing/2014/main" id="{EAED93FF-1F8A-16A8-6EED-6BE8C95371DB}"/>
              </a:ext>
            </a:extLst>
          </p:cNvPr>
          <p:cNvSpPr txBox="1">
            <a:spLocks/>
          </p:cNvSpPr>
          <p:nvPr/>
        </p:nvSpPr>
        <p:spPr>
          <a:xfrm>
            <a:off x="7995424" y="3727048"/>
            <a:ext cx="4020553" cy="2364322"/>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tabLst>
                <a:tab pos="1255713" algn="l"/>
              </a:tabLst>
            </a:pPr>
            <a:r>
              <a:rPr lang="de-CH" sz="3200" dirty="0"/>
              <a:t>In 12 </a:t>
            </a:r>
            <a:br>
              <a:rPr lang="de-CH" sz="3200" dirty="0"/>
            </a:br>
            <a:r>
              <a:rPr lang="de-CH" sz="3200" dirty="0"/>
              <a:t>Lektionen zum perfekten Lügner Teil 1: Lektionen 1…4</a:t>
            </a:r>
          </a:p>
        </p:txBody>
      </p:sp>
    </p:spTree>
    <p:extLst>
      <p:ext uri="{BB962C8B-B14F-4D97-AF65-F5344CB8AC3E}">
        <p14:creationId xmlns:p14="http://schemas.microsoft.com/office/powerpoint/2010/main" val="1218393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6C6B2-CBB9-3151-1648-93B902BF6691}"/>
              </a:ext>
            </a:extLst>
          </p:cNvPr>
          <p:cNvSpPr>
            <a:spLocks noGrp="1"/>
          </p:cNvSpPr>
          <p:nvPr>
            <p:ph type="title"/>
          </p:nvPr>
        </p:nvSpPr>
        <p:spPr/>
        <p:txBody>
          <a:bodyPr/>
          <a:lstStyle/>
          <a:p>
            <a:r>
              <a:rPr lang="de-CH" dirty="0"/>
              <a:t>«Ich erkenne Lügner immer!» – Wirklich?</a:t>
            </a:r>
          </a:p>
        </p:txBody>
      </p:sp>
      <p:sp>
        <p:nvSpPr>
          <p:cNvPr id="5" name="Content Placeholder 4">
            <a:extLst>
              <a:ext uri="{FF2B5EF4-FFF2-40B4-BE49-F238E27FC236}">
                <a16:creationId xmlns:a16="http://schemas.microsoft.com/office/drawing/2014/main" id="{75358DF7-82BF-EA16-C2DD-2EDFBC7A845E}"/>
              </a:ext>
            </a:extLst>
          </p:cNvPr>
          <p:cNvSpPr>
            <a:spLocks noGrp="1"/>
          </p:cNvSpPr>
          <p:nvPr>
            <p:ph idx="1"/>
          </p:nvPr>
        </p:nvSpPr>
        <p:spPr>
          <a:xfrm>
            <a:off x="516099" y="1093305"/>
            <a:ext cx="5693927" cy="5220684"/>
          </a:xfrm>
        </p:spPr>
        <p:txBody>
          <a:bodyPr/>
          <a:lstStyle/>
          <a:p>
            <a:r>
              <a:rPr lang="de-CH" dirty="0"/>
              <a:t>Manche Menschen behaupten Lügner immer zu entdecken.</a:t>
            </a:r>
          </a:p>
          <a:p>
            <a:r>
              <a:rPr lang="de-CH" dirty="0"/>
              <a:t>Doch objektiv sieht das anders aus:</a:t>
            </a:r>
            <a:br>
              <a:rPr lang="de-CH" dirty="0"/>
            </a:br>
            <a:r>
              <a:rPr lang="de-CH" dirty="0"/>
              <a:t>Untersuchungen zeigen, das Menschen Lügen nur zu etwa 54% erkennen. Ein Münzwurf hat praktisch das gleiche Ergebnis.</a:t>
            </a:r>
          </a:p>
          <a:p>
            <a:endParaRPr lang="de-CH" dirty="0"/>
          </a:p>
          <a:p>
            <a:r>
              <a:rPr lang="de-CH" dirty="0"/>
              <a:t>Doch nehmen wir an… </a:t>
            </a:r>
          </a:p>
          <a:p>
            <a:r>
              <a:rPr lang="de-CH" dirty="0"/>
              <a:t>	- nur rein theoretisch –</a:t>
            </a:r>
          </a:p>
          <a:p>
            <a:r>
              <a:rPr lang="de-CH" dirty="0"/>
              <a:t>…wir müssten dringend unsere Chance, nicht erkannt zu werden, verbessern. </a:t>
            </a:r>
            <a:br>
              <a:rPr lang="de-CH" dirty="0"/>
            </a:br>
            <a:r>
              <a:rPr lang="de-CH" dirty="0"/>
              <a:t>Was wäre denn dann zu beachten?</a:t>
            </a:r>
          </a:p>
          <a:p>
            <a:r>
              <a:rPr lang="de-CH" dirty="0"/>
              <a:t>«Rein theoretisch natürlich» – «Natürlich!»</a:t>
            </a:r>
          </a:p>
        </p:txBody>
      </p:sp>
      <p:sp>
        <p:nvSpPr>
          <p:cNvPr id="4" name="Slide Number Placeholder 3">
            <a:extLst>
              <a:ext uri="{FF2B5EF4-FFF2-40B4-BE49-F238E27FC236}">
                <a16:creationId xmlns:a16="http://schemas.microsoft.com/office/drawing/2014/main" id="{1F9D865D-9214-D5AB-9EC0-8F7273ED144D}"/>
              </a:ext>
            </a:extLst>
          </p:cNvPr>
          <p:cNvSpPr>
            <a:spLocks noGrp="1"/>
          </p:cNvSpPr>
          <p:nvPr>
            <p:ph type="sldNum" sz="quarter" idx="12"/>
          </p:nvPr>
        </p:nvSpPr>
        <p:spPr/>
        <p:txBody>
          <a:bodyPr/>
          <a:lstStyle/>
          <a:p>
            <a:fld id="{5A33CB2A-1702-4C1D-9CC4-8D472D39F19E}" type="slidenum">
              <a:rPr lang="en-US" smtClean="0"/>
              <a:t>37</a:t>
            </a:fld>
            <a:endParaRPr lang="en-US"/>
          </a:p>
        </p:txBody>
      </p:sp>
      <p:pic>
        <p:nvPicPr>
          <p:cNvPr id="3" name="Picture 2" descr="Wie man eine Lüge erkennt - Salzburgerin">
            <a:extLst>
              <a:ext uri="{FF2B5EF4-FFF2-40B4-BE49-F238E27FC236}">
                <a16:creationId xmlns:a16="http://schemas.microsoft.com/office/drawing/2014/main" id="{44123BEE-3F13-0459-E6D5-7B4D643D1072}"/>
              </a:ext>
            </a:extLst>
          </p:cNvPr>
          <p:cNvPicPr>
            <a:picLocks noChangeAspect="1"/>
          </p:cNvPicPr>
          <p:nvPr/>
        </p:nvPicPr>
        <p:blipFill>
          <a:blip r:embed="rId2"/>
          <a:stretch>
            <a:fillRect/>
          </a:stretch>
        </p:blipFill>
        <p:spPr>
          <a:xfrm>
            <a:off x="6387643" y="983471"/>
            <a:ext cx="5440352" cy="2720176"/>
          </a:xfrm>
          <a:prstGeom prst="rect">
            <a:avLst/>
          </a:prstGeom>
        </p:spPr>
      </p:pic>
      <p:pic>
        <p:nvPicPr>
          <p:cNvPr id="7" name="Picture 6" descr="Teufel s-Bilder – Kostenloser Download auf Magnific (ehemals Freepik)">
            <a:extLst>
              <a:ext uri="{FF2B5EF4-FFF2-40B4-BE49-F238E27FC236}">
                <a16:creationId xmlns:a16="http://schemas.microsoft.com/office/drawing/2014/main" id="{896466B4-5E86-6C7C-9D9B-A6A5A86D4996}"/>
              </a:ext>
            </a:extLst>
          </p:cNvPr>
          <p:cNvPicPr>
            <a:picLocks noChangeAspect="1"/>
          </p:cNvPicPr>
          <p:nvPr/>
        </p:nvPicPr>
        <p:blipFill>
          <a:blip r:embed="rId3"/>
          <a:stretch>
            <a:fillRect/>
          </a:stretch>
        </p:blipFill>
        <p:spPr>
          <a:xfrm>
            <a:off x="8037257" y="3960206"/>
            <a:ext cx="2169428" cy="2897793"/>
          </a:xfrm>
          <a:prstGeom prst="rect">
            <a:avLst/>
          </a:prstGeom>
        </p:spPr>
      </p:pic>
    </p:spTree>
    <p:extLst>
      <p:ext uri="{BB962C8B-B14F-4D97-AF65-F5344CB8AC3E}">
        <p14:creationId xmlns:p14="http://schemas.microsoft.com/office/powerpoint/2010/main" val="338291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 calcmode="lin" valueType="num">
                                      <p:cBhvr additive="base">
                                        <p:cTn id="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 calcmode="lin" valueType="num">
                                      <p:cBhvr additive="base">
                                        <p:cTn id="1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 calcmode="lin" valueType="num">
                                      <p:cBhvr additive="base">
                                        <p:cTn id="2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7FC9-8429-2E20-2198-ED464E29199A}"/>
              </a:ext>
            </a:extLst>
          </p:cNvPr>
          <p:cNvSpPr>
            <a:spLocks noGrp="1"/>
          </p:cNvSpPr>
          <p:nvPr>
            <p:ph type="title"/>
          </p:nvPr>
        </p:nvSpPr>
        <p:spPr/>
        <p:txBody>
          <a:bodyPr/>
          <a:lstStyle/>
          <a:p>
            <a:r>
              <a:rPr lang="de-CH" dirty="0"/>
              <a:t>Lektion 1 – Vertrauen Sie auf die Gutgläubigkeit</a:t>
            </a:r>
          </a:p>
        </p:txBody>
      </p:sp>
      <p:sp>
        <p:nvSpPr>
          <p:cNvPr id="3" name="Content Placeholder 2">
            <a:extLst>
              <a:ext uri="{FF2B5EF4-FFF2-40B4-BE49-F238E27FC236}">
                <a16:creationId xmlns:a16="http://schemas.microsoft.com/office/drawing/2014/main" id="{E3A8A5E4-E596-88CD-152E-44AC6A113538}"/>
              </a:ext>
            </a:extLst>
          </p:cNvPr>
          <p:cNvSpPr>
            <a:spLocks noGrp="1"/>
          </p:cNvSpPr>
          <p:nvPr>
            <p:ph idx="1"/>
          </p:nvPr>
        </p:nvSpPr>
        <p:spPr>
          <a:xfrm>
            <a:off x="516098" y="1093305"/>
            <a:ext cx="6338613" cy="5220684"/>
          </a:xfrm>
        </p:spPr>
        <p:txBody>
          <a:bodyPr/>
          <a:lstStyle/>
          <a:p>
            <a:r>
              <a:rPr lang="de-CH" dirty="0"/>
              <a:t>Menschen sind evolutionär auf Vertrauen programmiert – gemäss der Truth-Default-Theorie ist dies die Standardeinstellung unseres Gehirns, da ständiges Misstrauen zu viel Energie kosten würde. </a:t>
            </a:r>
          </a:p>
          <a:p>
            <a:r>
              <a:rPr lang="de-CH" dirty="0"/>
              <a:t>Misstrauen entsteht erst durch konkrete Auslöser (Widersprüche, verdächtiges Verhalten, erkennbares Motiv). </a:t>
            </a:r>
          </a:p>
          <a:p>
            <a:r>
              <a:rPr lang="de-CH" dirty="0"/>
              <a:t>Da die meisten Alltagslügen das Zusammenleben «schmieren» sind sie harmlos. </a:t>
            </a:r>
          </a:p>
          <a:p>
            <a:r>
              <a:rPr lang="de-CH" dirty="0"/>
              <a:t>Der Mensch ist evolutionär nicht an das Lügenerkennen angepasst. Das war kein Fortpflanzungsvorteil – vielleicht sogar das Gegenteil.</a:t>
            </a:r>
          </a:p>
          <a:p>
            <a:pPr marL="361950" indent="-361950"/>
            <a:r>
              <a:rPr lang="de-CH" b="1" dirty="0">
                <a:sym typeface="Wingdings" panose="05000000000000000000" pitchFamily="2" charset="2"/>
              </a:rPr>
              <a:t>	</a:t>
            </a:r>
            <a:r>
              <a:rPr lang="de-CH" b="1" dirty="0"/>
              <a:t>Eine erfolgreiche Lüge ist die, an der niemand zu zweifeln beginnt!</a:t>
            </a:r>
          </a:p>
        </p:txBody>
      </p:sp>
      <p:sp>
        <p:nvSpPr>
          <p:cNvPr id="4" name="Slide Number Placeholder 3">
            <a:extLst>
              <a:ext uri="{FF2B5EF4-FFF2-40B4-BE49-F238E27FC236}">
                <a16:creationId xmlns:a16="http://schemas.microsoft.com/office/drawing/2014/main" id="{63634805-500B-762A-7FFC-2BC371012B74}"/>
              </a:ext>
            </a:extLst>
          </p:cNvPr>
          <p:cNvSpPr>
            <a:spLocks noGrp="1"/>
          </p:cNvSpPr>
          <p:nvPr>
            <p:ph type="sldNum" sz="quarter" idx="12"/>
          </p:nvPr>
        </p:nvSpPr>
        <p:spPr/>
        <p:txBody>
          <a:bodyPr/>
          <a:lstStyle/>
          <a:p>
            <a:fld id="{5A33CB2A-1702-4C1D-9CC4-8D472D39F19E}" type="slidenum">
              <a:rPr lang="en-US" smtClean="0"/>
              <a:t>38</a:t>
            </a:fld>
            <a:endParaRPr lang="en-US"/>
          </a:p>
        </p:txBody>
      </p:sp>
      <p:pic>
        <p:nvPicPr>
          <p:cNvPr id="5" name="Picture 4" descr="Vertrauen in der Führung Teil 1 - Warum es das Herzstück erfolgreicher  Teams ist">
            <a:extLst>
              <a:ext uri="{FF2B5EF4-FFF2-40B4-BE49-F238E27FC236}">
                <a16:creationId xmlns:a16="http://schemas.microsoft.com/office/drawing/2014/main" id="{2EF07419-50F2-89B5-FFC4-6F4722614CD0}"/>
              </a:ext>
            </a:extLst>
          </p:cNvPr>
          <p:cNvPicPr>
            <a:picLocks noChangeAspect="1"/>
          </p:cNvPicPr>
          <p:nvPr/>
        </p:nvPicPr>
        <p:blipFill>
          <a:blip r:embed="rId2">
            <a:clrChange>
              <a:clrFrom>
                <a:srgbClr val="FFFFFF"/>
              </a:clrFrom>
              <a:clrTo>
                <a:srgbClr val="FFFFFF">
                  <a:alpha val="0"/>
                </a:srgbClr>
              </a:clrTo>
            </a:clrChange>
          </a:blip>
          <a:srcRect l="7495" t="11201" r="14526" b="15932"/>
          <a:stretch>
            <a:fillRect/>
          </a:stretch>
        </p:blipFill>
        <p:spPr>
          <a:xfrm>
            <a:off x="6517479" y="640080"/>
            <a:ext cx="5232612" cy="3354994"/>
          </a:xfrm>
          <a:prstGeom prst="rect">
            <a:avLst/>
          </a:prstGeom>
        </p:spPr>
      </p:pic>
      <p:pic>
        <p:nvPicPr>
          <p:cNvPr id="6" name="Picture 5" descr="Komplimente: 80 Beispiele für Frauen &amp; Männer + 7 Regeln">
            <a:extLst>
              <a:ext uri="{FF2B5EF4-FFF2-40B4-BE49-F238E27FC236}">
                <a16:creationId xmlns:a16="http://schemas.microsoft.com/office/drawing/2014/main" id="{96F19735-F6BD-1652-670A-E4385E2044E6}"/>
              </a:ext>
            </a:extLst>
          </p:cNvPr>
          <p:cNvPicPr>
            <a:picLocks noChangeAspect="1"/>
          </p:cNvPicPr>
          <p:nvPr/>
        </p:nvPicPr>
        <p:blipFill>
          <a:blip r:embed="rId3"/>
          <a:srcRect l="6599" t="31912" r="4809"/>
          <a:stretch>
            <a:fillRect/>
          </a:stretch>
        </p:blipFill>
        <p:spPr>
          <a:xfrm>
            <a:off x="6949750" y="4333357"/>
            <a:ext cx="4368070" cy="2239213"/>
          </a:xfrm>
          <a:prstGeom prst="rect">
            <a:avLst/>
          </a:prstGeom>
        </p:spPr>
      </p:pic>
    </p:spTree>
    <p:extLst>
      <p:ext uri="{BB962C8B-B14F-4D97-AF65-F5344CB8AC3E}">
        <p14:creationId xmlns:p14="http://schemas.microsoft.com/office/powerpoint/2010/main" val="572150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6F77-15D9-E8C0-862A-95638D18C934}"/>
              </a:ext>
            </a:extLst>
          </p:cNvPr>
          <p:cNvSpPr>
            <a:spLocks noGrp="1"/>
          </p:cNvSpPr>
          <p:nvPr>
            <p:ph type="title"/>
          </p:nvPr>
        </p:nvSpPr>
        <p:spPr/>
        <p:txBody>
          <a:bodyPr/>
          <a:lstStyle/>
          <a:p>
            <a:r>
              <a:rPr lang="de-CH" dirty="0"/>
              <a:t>Lektion 2 – Üben Sie das Lügen</a:t>
            </a:r>
          </a:p>
        </p:txBody>
      </p:sp>
      <p:sp>
        <p:nvSpPr>
          <p:cNvPr id="3" name="Content Placeholder 2">
            <a:extLst>
              <a:ext uri="{FF2B5EF4-FFF2-40B4-BE49-F238E27FC236}">
                <a16:creationId xmlns:a16="http://schemas.microsoft.com/office/drawing/2014/main" id="{8E697C1A-2535-6432-12F2-DD8975F0CF66}"/>
              </a:ext>
            </a:extLst>
          </p:cNvPr>
          <p:cNvSpPr>
            <a:spLocks noGrp="1"/>
          </p:cNvSpPr>
          <p:nvPr>
            <p:ph idx="1"/>
          </p:nvPr>
        </p:nvSpPr>
        <p:spPr>
          <a:xfrm>
            <a:off x="516098" y="1093305"/>
            <a:ext cx="7417473" cy="5220684"/>
          </a:xfrm>
        </p:spPr>
        <p:txBody>
          <a:bodyPr/>
          <a:lstStyle/>
          <a:p>
            <a:r>
              <a:rPr lang="de-CH" dirty="0"/>
              <a:t>Ein Dorf mit 100 Menschen. Die Wissenschaft nahm an, jeder der Bewohner lüge im Schnitt 1..2x pro Tag. Dann stellte sich heraus: Die Zahl täuscht. 60 Einwohner lügen durchschnittlich gar nicht. Dafür gibt es 5 geborene Lügner, die es 16-mal tun. </a:t>
            </a:r>
          </a:p>
          <a:p>
            <a:r>
              <a:rPr lang="de-CH" dirty="0"/>
              <a:t>Lügen ist somit eine Frage des Charakters, nicht der Gelegenheit. Verantwortlich ist der "D-Faktor" (Dunkle Triade der Persönlichkeit). Ein hoher D-Faktor erleichtert es Ihnen ungemein, systematisch, konsequent und damit erfolgreich zu lügen. </a:t>
            </a:r>
          </a:p>
          <a:p>
            <a:r>
              <a:rPr lang="de-CH" dirty="0"/>
              <a:t>Wenn Ihr Faktor eher tief liegt, müssen Sie schlicht mehr üben: Jede erfolgreiche Lüge reduziert die Stressreaktion des Gehirns (Angstzentrum, Puls, Gewissen) und senkt die Hemmschwelle für die nächste.</a:t>
            </a:r>
          </a:p>
          <a:p>
            <a:pPr marL="361950" indent="-361950"/>
            <a:r>
              <a:rPr lang="de-CH" b="1" dirty="0">
                <a:sym typeface="Wingdings" panose="05000000000000000000" pitchFamily="2" charset="2"/>
              </a:rPr>
              <a:t>	</a:t>
            </a:r>
            <a:r>
              <a:rPr lang="de-CH" b="1" dirty="0"/>
              <a:t>Mit jeder erfolgreichen Lüge wachsen Ihr Selbstvertrauen und die Wahrscheinlichkeit, dass Sie erneut lügen werden!</a:t>
            </a:r>
          </a:p>
          <a:p>
            <a:endParaRPr lang="de-CH" dirty="0"/>
          </a:p>
        </p:txBody>
      </p:sp>
      <p:sp>
        <p:nvSpPr>
          <p:cNvPr id="4" name="Slide Number Placeholder 3">
            <a:extLst>
              <a:ext uri="{FF2B5EF4-FFF2-40B4-BE49-F238E27FC236}">
                <a16:creationId xmlns:a16="http://schemas.microsoft.com/office/drawing/2014/main" id="{99708140-0CCA-5404-2C21-97FA90816253}"/>
              </a:ext>
            </a:extLst>
          </p:cNvPr>
          <p:cNvSpPr>
            <a:spLocks noGrp="1"/>
          </p:cNvSpPr>
          <p:nvPr>
            <p:ph type="sldNum" sz="quarter" idx="12"/>
          </p:nvPr>
        </p:nvSpPr>
        <p:spPr/>
        <p:txBody>
          <a:bodyPr/>
          <a:lstStyle/>
          <a:p>
            <a:fld id="{5A33CB2A-1702-4C1D-9CC4-8D472D39F19E}" type="slidenum">
              <a:rPr lang="en-US" smtClean="0"/>
              <a:t>39</a:t>
            </a:fld>
            <a:endParaRPr lang="en-US"/>
          </a:p>
        </p:txBody>
      </p:sp>
      <p:pic>
        <p:nvPicPr>
          <p:cNvPr id="6" name="Picture 5">
            <a:extLst>
              <a:ext uri="{FF2B5EF4-FFF2-40B4-BE49-F238E27FC236}">
                <a16:creationId xmlns:a16="http://schemas.microsoft.com/office/drawing/2014/main" id="{B1BFF01D-8E22-37DB-6824-CB1B73549508}"/>
              </a:ext>
            </a:extLst>
          </p:cNvPr>
          <p:cNvPicPr>
            <a:picLocks noChangeAspect="1"/>
          </p:cNvPicPr>
          <p:nvPr/>
        </p:nvPicPr>
        <p:blipFill>
          <a:blip r:embed="rId2"/>
          <a:stretch>
            <a:fillRect/>
          </a:stretch>
        </p:blipFill>
        <p:spPr>
          <a:xfrm>
            <a:off x="8234394" y="2146851"/>
            <a:ext cx="3132584" cy="2721117"/>
          </a:xfrm>
          <a:prstGeom prst="rect">
            <a:avLst/>
          </a:prstGeom>
        </p:spPr>
      </p:pic>
      <p:pic>
        <p:nvPicPr>
          <p:cNvPr id="7" name="Picture 6" descr="Was macht einen Außenseiter aus? - Das Philosophische Radio - Sendungen -  WDR 5 - Radio">
            <a:extLst>
              <a:ext uri="{FF2B5EF4-FFF2-40B4-BE49-F238E27FC236}">
                <a16:creationId xmlns:a16="http://schemas.microsoft.com/office/drawing/2014/main" id="{280005E3-9383-D3C3-6328-649792920DB5}"/>
              </a:ext>
            </a:extLst>
          </p:cNvPr>
          <p:cNvPicPr>
            <a:picLocks noChangeAspect="1"/>
          </p:cNvPicPr>
          <p:nvPr/>
        </p:nvPicPr>
        <p:blipFill>
          <a:blip r:embed="rId3"/>
          <a:srcRect t="32646" r="7423" b="22880"/>
          <a:stretch>
            <a:fillRect/>
          </a:stretch>
        </p:blipFill>
        <p:spPr>
          <a:xfrm>
            <a:off x="7851282" y="1093305"/>
            <a:ext cx="3898809" cy="1053546"/>
          </a:xfrm>
          <a:prstGeom prst="rect">
            <a:avLst/>
          </a:prstGeom>
        </p:spPr>
      </p:pic>
      <p:pic>
        <p:nvPicPr>
          <p:cNvPr id="8" name="Picture 7" descr="2 „Übung macht den Meister“ – 4 Tipps zum effektiveren Üben">
            <a:extLst>
              <a:ext uri="{FF2B5EF4-FFF2-40B4-BE49-F238E27FC236}">
                <a16:creationId xmlns:a16="http://schemas.microsoft.com/office/drawing/2014/main" id="{08E6AE53-9969-9F65-E88A-951A058EE6DD}"/>
              </a:ext>
            </a:extLst>
          </p:cNvPr>
          <p:cNvPicPr>
            <a:picLocks noChangeAspect="1"/>
          </p:cNvPicPr>
          <p:nvPr/>
        </p:nvPicPr>
        <p:blipFill>
          <a:blip r:embed="rId4"/>
          <a:stretch>
            <a:fillRect/>
          </a:stretch>
        </p:blipFill>
        <p:spPr>
          <a:xfrm>
            <a:off x="8552657" y="5034154"/>
            <a:ext cx="2496057" cy="1774719"/>
          </a:xfrm>
          <a:prstGeom prst="rect">
            <a:avLst/>
          </a:prstGeom>
        </p:spPr>
      </p:pic>
    </p:spTree>
    <p:extLst>
      <p:ext uri="{BB962C8B-B14F-4D97-AF65-F5344CB8AC3E}">
        <p14:creationId xmlns:p14="http://schemas.microsoft.com/office/powerpoint/2010/main" val="206158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4294-3EFC-B13E-A59F-8F3259754A7D}"/>
              </a:ext>
            </a:extLst>
          </p:cNvPr>
          <p:cNvSpPr>
            <a:spLocks noGrp="1"/>
          </p:cNvSpPr>
          <p:nvPr>
            <p:ph type="title"/>
          </p:nvPr>
        </p:nvSpPr>
        <p:spPr/>
        <p:txBody>
          <a:bodyPr/>
          <a:lstStyle/>
          <a:p>
            <a:r>
              <a:rPr lang="de-CH" dirty="0"/>
              <a:t>Lektion 3 – Wiederholen Sie die Unwahrheit</a:t>
            </a:r>
          </a:p>
        </p:txBody>
      </p:sp>
      <p:sp>
        <p:nvSpPr>
          <p:cNvPr id="3" name="Content Placeholder 2">
            <a:extLst>
              <a:ext uri="{FF2B5EF4-FFF2-40B4-BE49-F238E27FC236}">
                <a16:creationId xmlns:a16="http://schemas.microsoft.com/office/drawing/2014/main" id="{1185FDC3-24B5-A742-CCA3-48691218A756}"/>
              </a:ext>
            </a:extLst>
          </p:cNvPr>
          <p:cNvSpPr>
            <a:spLocks noGrp="1"/>
          </p:cNvSpPr>
          <p:nvPr>
            <p:ph idx="1"/>
          </p:nvPr>
        </p:nvSpPr>
        <p:spPr>
          <a:xfrm>
            <a:off x="516098" y="1093305"/>
            <a:ext cx="6970141" cy="5220684"/>
          </a:xfrm>
        </p:spPr>
        <p:txBody>
          <a:bodyPr/>
          <a:lstStyle/>
          <a:p>
            <a:r>
              <a:rPr lang="de-CH" dirty="0"/>
              <a:t>Amateure wiederholen ihre Lüge so selten wie möglich, weil sie befürchten, ertappt zu werden. Anfängerfehler! Der Profi erzählt seine Lüge so oft, bis sie den Menschen vertraut vorkommt. Denn Vertrautheit verwechseln wir erstaunlich oft mit Wahrheit.</a:t>
            </a:r>
          </a:p>
          <a:p>
            <a:r>
              <a:rPr lang="de-CH" b="1" dirty="0"/>
              <a:t>Beispiel:</a:t>
            </a:r>
            <a:r>
              <a:rPr lang="de-CH" dirty="0"/>
              <a:t> Gordon Pennycook zeigte, dass schon eine einzige Wiederholung von Fake News im US-Wahlkampf 2016 deren Glaubwürdigkeit steigerte – selbst gegen die eigene politische Überzeugung! </a:t>
            </a:r>
          </a:p>
          <a:p>
            <a:r>
              <a:rPr lang="de-CH" dirty="0"/>
              <a:t>Dilemma: Widerlegungen müssen die Lüge erneut nennen. </a:t>
            </a:r>
            <a:r>
              <a:rPr lang="de-CH" dirty="0" err="1"/>
              <a:t>Faktencheckern</a:t>
            </a:r>
            <a:r>
              <a:rPr lang="de-CH" dirty="0"/>
              <a:t> hilft nur das "Wahrheitssandwich" (Wahrheit – Mythos-Erklärung – Wahrheit).</a:t>
            </a:r>
          </a:p>
          <a:p>
            <a:endParaRPr lang="de-CH" dirty="0"/>
          </a:p>
          <a:p>
            <a:pPr marL="361950" indent="-361950"/>
            <a:r>
              <a:rPr lang="de-CH" b="1" dirty="0">
                <a:sym typeface="Wingdings" panose="05000000000000000000" pitchFamily="2" charset="2"/>
              </a:rPr>
              <a:t>	Wiederhole Deine Lüge so oft wie möglich!</a:t>
            </a:r>
            <a:endParaRPr lang="de-CH" b="1" dirty="0"/>
          </a:p>
          <a:p>
            <a:endParaRPr lang="de-CH" b="1" dirty="0"/>
          </a:p>
        </p:txBody>
      </p:sp>
      <p:sp>
        <p:nvSpPr>
          <p:cNvPr id="4" name="Slide Number Placeholder 3">
            <a:extLst>
              <a:ext uri="{FF2B5EF4-FFF2-40B4-BE49-F238E27FC236}">
                <a16:creationId xmlns:a16="http://schemas.microsoft.com/office/drawing/2014/main" id="{624EAF58-DF09-EDA1-C23D-F92955B6D600}"/>
              </a:ext>
            </a:extLst>
          </p:cNvPr>
          <p:cNvSpPr>
            <a:spLocks noGrp="1"/>
          </p:cNvSpPr>
          <p:nvPr>
            <p:ph type="sldNum" sz="quarter" idx="12"/>
          </p:nvPr>
        </p:nvSpPr>
        <p:spPr/>
        <p:txBody>
          <a:bodyPr/>
          <a:lstStyle/>
          <a:p>
            <a:fld id="{5A33CB2A-1702-4C1D-9CC4-8D472D39F19E}" type="slidenum">
              <a:rPr lang="en-US" smtClean="0"/>
              <a:t>40</a:t>
            </a:fld>
            <a:endParaRPr lang="en-US"/>
          </a:p>
        </p:txBody>
      </p:sp>
      <p:pic>
        <p:nvPicPr>
          <p:cNvPr id="5" name="Picture 4" descr="Lernen durch Wiederholung: So funktioniert es wirklich">
            <a:extLst>
              <a:ext uri="{FF2B5EF4-FFF2-40B4-BE49-F238E27FC236}">
                <a16:creationId xmlns:a16="http://schemas.microsoft.com/office/drawing/2014/main" id="{EB554B91-692E-153B-473F-FE12838E8C29}"/>
              </a:ext>
            </a:extLst>
          </p:cNvPr>
          <p:cNvPicPr>
            <a:picLocks noChangeAspect="1"/>
          </p:cNvPicPr>
          <p:nvPr/>
        </p:nvPicPr>
        <p:blipFill>
          <a:blip r:embed="rId2"/>
          <a:srcRect l="6153" t="48913" b="6344"/>
          <a:stretch>
            <a:fillRect/>
          </a:stretch>
        </p:blipFill>
        <p:spPr>
          <a:xfrm>
            <a:off x="7354368" y="1004931"/>
            <a:ext cx="4741774" cy="1505633"/>
          </a:xfrm>
          <a:prstGeom prst="rect">
            <a:avLst/>
          </a:prstGeom>
        </p:spPr>
      </p:pic>
      <p:pic>
        <p:nvPicPr>
          <p:cNvPr id="6" name="Picture 5" descr="Wenn Sie ein Lie Herren T-Shirt wiederholen - Etsy Schweiz">
            <a:extLst>
              <a:ext uri="{FF2B5EF4-FFF2-40B4-BE49-F238E27FC236}">
                <a16:creationId xmlns:a16="http://schemas.microsoft.com/office/drawing/2014/main" id="{3B16A71F-3812-8F70-FC90-9972F9E0905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05840" y="2510564"/>
            <a:ext cx="4107648" cy="4244569"/>
          </a:xfrm>
          <a:prstGeom prst="rect">
            <a:avLst/>
          </a:prstGeom>
        </p:spPr>
      </p:pic>
    </p:spTree>
    <p:extLst>
      <p:ext uri="{BB962C8B-B14F-4D97-AF65-F5344CB8AC3E}">
        <p14:creationId xmlns:p14="http://schemas.microsoft.com/office/powerpoint/2010/main" val="18312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73FB7-973D-359D-0A74-24EF70A52844}"/>
              </a:ext>
            </a:extLst>
          </p:cNvPr>
          <p:cNvSpPr>
            <a:spLocks noGrp="1"/>
          </p:cNvSpPr>
          <p:nvPr>
            <p:ph type="title"/>
          </p:nvPr>
        </p:nvSpPr>
        <p:spPr/>
        <p:txBody>
          <a:bodyPr/>
          <a:lstStyle/>
          <a:p>
            <a:r>
              <a:rPr lang="de-CH" dirty="0"/>
              <a:t>Lektion 4 - Erzählen Sie (Lügen)Geschichten</a:t>
            </a:r>
          </a:p>
        </p:txBody>
      </p:sp>
      <p:sp>
        <p:nvSpPr>
          <p:cNvPr id="3" name="Content Placeholder 2">
            <a:extLst>
              <a:ext uri="{FF2B5EF4-FFF2-40B4-BE49-F238E27FC236}">
                <a16:creationId xmlns:a16="http://schemas.microsoft.com/office/drawing/2014/main" id="{B2E06263-A19F-F07A-8FD3-984C2DDB4161}"/>
              </a:ext>
            </a:extLst>
          </p:cNvPr>
          <p:cNvSpPr>
            <a:spLocks noGrp="1"/>
          </p:cNvSpPr>
          <p:nvPr>
            <p:ph idx="1"/>
          </p:nvPr>
        </p:nvSpPr>
        <p:spPr>
          <a:xfrm>
            <a:off x="516099" y="1093305"/>
            <a:ext cx="7750976" cy="5220684"/>
          </a:xfrm>
        </p:spPr>
        <p:txBody>
          <a:bodyPr/>
          <a:lstStyle/>
          <a:p>
            <a:r>
              <a:rPr lang="de-CH" dirty="0"/>
              <a:t>Die Wahrheit hat ein Problem: Sie ist oft langweilig. Sie besteht aus Zahlen, Wahrscheinlichkeiten, Unsicherheiten. Unser Gehirn speichert Informationen aber nicht als einzelne Fakten ab. Es bastelt sich eine stimmige Geschichte, indem es nach Zusammenhängen sucht, Ursache und Wirkung verbindet und Zufällen einen Sinn zuschreibt.</a:t>
            </a:r>
          </a:p>
          <a:p>
            <a:r>
              <a:rPr lang="de-CH" dirty="0"/>
              <a:t>Wer erfolgreich lügen will, braucht eine gute Geschichte!</a:t>
            </a:r>
          </a:p>
          <a:p>
            <a:r>
              <a:rPr lang="de-CH" b="1" dirty="0"/>
              <a:t>Beispiel:</a:t>
            </a:r>
            <a:r>
              <a:rPr lang="de-CH" dirty="0"/>
              <a:t> In einem Experiment lasen Probanden über einen Lagerhausbrand, der zunächst mit brennbarem Material (Ölfarben, Gasflaschen) erklärt wurde. Obwohl diese Information später korrigiert wurde, griffen die Teilnehmer bei Erklärungsfragen weiterhin darauf zurück – so lange bis eine neue Erklärung (Brandstiftung) die Lücke füllte.</a:t>
            </a:r>
          </a:p>
          <a:p>
            <a:pPr marL="361950" indent="-361950"/>
            <a:r>
              <a:rPr lang="de-CH" dirty="0">
                <a:sym typeface="Wingdings" panose="05000000000000000000" pitchFamily="2" charset="2"/>
              </a:rPr>
              <a:t>	</a:t>
            </a:r>
            <a:r>
              <a:rPr lang="de-CH" b="1" dirty="0"/>
              <a:t>Behaupten Sie nicht einfach, dass etwas geschehen sei. Erzählen Sie das warum! Liefern Sie Ursachen, Motive, am besten auch Helden und Schurken. Und lassen Sie keine Lücken offen!</a:t>
            </a:r>
          </a:p>
        </p:txBody>
      </p:sp>
      <p:sp>
        <p:nvSpPr>
          <p:cNvPr id="4" name="Slide Number Placeholder 3">
            <a:extLst>
              <a:ext uri="{FF2B5EF4-FFF2-40B4-BE49-F238E27FC236}">
                <a16:creationId xmlns:a16="http://schemas.microsoft.com/office/drawing/2014/main" id="{D1631AC1-6BE4-1F5F-73E4-FC7BE23486E7}"/>
              </a:ext>
            </a:extLst>
          </p:cNvPr>
          <p:cNvSpPr>
            <a:spLocks noGrp="1"/>
          </p:cNvSpPr>
          <p:nvPr>
            <p:ph type="sldNum" sz="quarter" idx="12"/>
          </p:nvPr>
        </p:nvSpPr>
        <p:spPr/>
        <p:txBody>
          <a:bodyPr/>
          <a:lstStyle/>
          <a:p>
            <a:fld id="{5A33CB2A-1702-4C1D-9CC4-8D472D39F19E}" type="slidenum">
              <a:rPr lang="en-US" smtClean="0"/>
              <a:t>41</a:t>
            </a:fld>
            <a:endParaRPr lang="en-US"/>
          </a:p>
        </p:txBody>
      </p:sp>
      <p:pic>
        <p:nvPicPr>
          <p:cNvPr id="6" name="Picture 5">
            <a:extLst>
              <a:ext uri="{FF2B5EF4-FFF2-40B4-BE49-F238E27FC236}">
                <a16:creationId xmlns:a16="http://schemas.microsoft.com/office/drawing/2014/main" id="{3FE02F26-D6EE-2B39-3C01-D9CC858E4FF0}"/>
              </a:ext>
            </a:extLst>
          </p:cNvPr>
          <p:cNvPicPr>
            <a:picLocks noChangeAspect="1"/>
          </p:cNvPicPr>
          <p:nvPr/>
        </p:nvPicPr>
        <p:blipFill>
          <a:blip r:embed="rId2"/>
          <a:srcRect l="1160" t="13250" b="8148"/>
          <a:stretch>
            <a:fillRect/>
          </a:stretch>
        </p:blipFill>
        <p:spPr>
          <a:xfrm>
            <a:off x="8267075" y="3516366"/>
            <a:ext cx="3653835" cy="2905719"/>
          </a:xfrm>
          <a:prstGeom prst="rect">
            <a:avLst/>
          </a:prstGeom>
          <a:ln>
            <a:noFill/>
          </a:ln>
          <a:effectLst>
            <a:outerShdw blurRad="292100" dist="139700" dir="2700000" algn="tl" rotWithShape="0">
              <a:srgbClr val="333333">
                <a:alpha val="65000"/>
              </a:srgbClr>
            </a:outerShdw>
          </a:effectLst>
        </p:spPr>
      </p:pic>
      <p:pic>
        <p:nvPicPr>
          <p:cNvPr id="7" name="Picture 6" descr="Langeweile: 5 Schritte, um positiv mit ihr umzugehen - Psychologie Heute">
            <a:extLst>
              <a:ext uri="{FF2B5EF4-FFF2-40B4-BE49-F238E27FC236}">
                <a16:creationId xmlns:a16="http://schemas.microsoft.com/office/drawing/2014/main" id="{FCBC932F-3BF2-C06F-EDBD-7C98044B6AA4}"/>
              </a:ext>
            </a:extLst>
          </p:cNvPr>
          <p:cNvPicPr>
            <a:picLocks noChangeAspect="1"/>
          </p:cNvPicPr>
          <p:nvPr/>
        </p:nvPicPr>
        <p:blipFill>
          <a:blip r:embed="rId3">
            <a:clrChange>
              <a:clrFrom>
                <a:srgbClr val="FFFFFF"/>
              </a:clrFrom>
              <a:clrTo>
                <a:srgbClr val="FFFFFF">
                  <a:alpha val="0"/>
                </a:srgbClr>
              </a:clrTo>
            </a:clrChange>
          </a:blip>
          <a:srcRect l="26542" t="6906" r="26765" b="5785"/>
          <a:stretch>
            <a:fillRect/>
          </a:stretch>
        </p:blipFill>
        <p:spPr>
          <a:xfrm>
            <a:off x="8644065" y="98677"/>
            <a:ext cx="2520299" cy="3146629"/>
          </a:xfrm>
          <a:prstGeom prst="rect">
            <a:avLst/>
          </a:prstGeom>
        </p:spPr>
      </p:pic>
    </p:spTree>
    <p:extLst>
      <p:ext uri="{BB962C8B-B14F-4D97-AF65-F5344CB8AC3E}">
        <p14:creationId xmlns:p14="http://schemas.microsoft.com/office/powerpoint/2010/main" val="220398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70560-CECE-4471-AE73-FEBFA61B5887}"/>
              </a:ext>
            </a:extLst>
          </p:cNvPr>
          <p:cNvSpPr>
            <a:spLocks noGrp="1"/>
          </p:cNvSpPr>
          <p:nvPr>
            <p:ph type="title"/>
          </p:nvPr>
        </p:nvSpPr>
        <p:spPr/>
        <p:txBody>
          <a:bodyPr/>
          <a:lstStyle/>
          <a:p>
            <a:r>
              <a:rPr lang="de-CH" dirty="0"/>
              <a:t>Zwischenzusammenfassung</a:t>
            </a:r>
          </a:p>
        </p:txBody>
      </p:sp>
      <p:sp>
        <p:nvSpPr>
          <p:cNvPr id="3" name="Content Placeholder 2">
            <a:extLst>
              <a:ext uri="{FF2B5EF4-FFF2-40B4-BE49-F238E27FC236}">
                <a16:creationId xmlns:a16="http://schemas.microsoft.com/office/drawing/2014/main" id="{C11F8475-E59A-97C4-EEEE-B1176B4BAA0C}"/>
              </a:ext>
            </a:extLst>
          </p:cNvPr>
          <p:cNvSpPr>
            <a:spLocks noGrp="1"/>
          </p:cNvSpPr>
          <p:nvPr>
            <p:ph idx="1"/>
          </p:nvPr>
        </p:nvSpPr>
        <p:spPr>
          <a:xfrm>
            <a:off x="516098" y="1093305"/>
            <a:ext cx="6220201" cy="5220684"/>
          </a:xfrm>
        </p:spPr>
        <p:txBody>
          <a:bodyPr/>
          <a:lstStyle/>
          <a:p>
            <a:pPr>
              <a:spcBef>
                <a:spcPts val="2400"/>
              </a:spcBef>
            </a:pPr>
            <a:r>
              <a:rPr lang="de-CH" b="1" dirty="0"/>
              <a:t>Lektion 1 – Vertrauen Sie auf die Gutgläubigkeit</a:t>
            </a:r>
            <a:br>
              <a:rPr lang="de-CH" dirty="0"/>
            </a:br>
            <a:r>
              <a:rPr lang="de-CH" dirty="0"/>
              <a:t>Eine erfolgreiche Lüge ist die, an der niemand zu zweifeln beginnt!</a:t>
            </a:r>
          </a:p>
          <a:p>
            <a:pPr>
              <a:spcBef>
                <a:spcPts val="2400"/>
              </a:spcBef>
            </a:pPr>
            <a:r>
              <a:rPr lang="de-CH" b="1" dirty="0"/>
              <a:t>Lektion 2 – Üben Sie das Lügen</a:t>
            </a:r>
            <a:br>
              <a:rPr lang="de-CH" dirty="0"/>
            </a:br>
            <a:r>
              <a:rPr lang="de-CH" dirty="0"/>
              <a:t>Mit jeder erfolgreichen Lüge wachsen Ihr Selbstvertrauen und die Wahrscheinlichkeit, dass Sie erneut lügen werden!</a:t>
            </a:r>
          </a:p>
          <a:p>
            <a:pPr>
              <a:spcBef>
                <a:spcPts val="2400"/>
              </a:spcBef>
            </a:pPr>
            <a:r>
              <a:rPr lang="de-CH" b="1" dirty="0"/>
              <a:t>Lektion 3 – Wiederholen Sie die Unwahrheit</a:t>
            </a:r>
            <a:br>
              <a:rPr lang="de-CH" dirty="0"/>
            </a:br>
            <a:r>
              <a:rPr lang="de-CH" dirty="0">
                <a:sym typeface="Wingdings" panose="05000000000000000000" pitchFamily="2" charset="2"/>
              </a:rPr>
              <a:t>Wiederhole Deine Lüge so oft wie möglich!</a:t>
            </a:r>
            <a:endParaRPr lang="de-CH" dirty="0"/>
          </a:p>
          <a:p>
            <a:pPr>
              <a:spcBef>
                <a:spcPts val="2400"/>
              </a:spcBef>
            </a:pPr>
            <a:r>
              <a:rPr lang="de-CH" b="1" dirty="0"/>
              <a:t>Lektion 4 - Erzählen Sie (Lügen)Geschichten</a:t>
            </a:r>
            <a:br>
              <a:rPr lang="de-CH" dirty="0"/>
            </a:br>
            <a:r>
              <a:rPr lang="de-CH" dirty="0"/>
              <a:t>Behaupten Sie nicht einfach, dass etwas geschehen sei. Erzählen Sie das warum! Liefern Sie Ursachen, Motive, am besten auch Helden und Schurken. Und lassen Sie keine Lücken offen!</a:t>
            </a:r>
          </a:p>
        </p:txBody>
      </p:sp>
      <p:sp>
        <p:nvSpPr>
          <p:cNvPr id="4" name="Slide Number Placeholder 3">
            <a:extLst>
              <a:ext uri="{FF2B5EF4-FFF2-40B4-BE49-F238E27FC236}">
                <a16:creationId xmlns:a16="http://schemas.microsoft.com/office/drawing/2014/main" id="{C5F4DCE5-EB9C-CBC6-6C13-19084C72233C}"/>
              </a:ext>
            </a:extLst>
          </p:cNvPr>
          <p:cNvSpPr>
            <a:spLocks noGrp="1"/>
          </p:cNvSpPr>
          <p:nvPr>
            <p:ph type="sldNum" sz="quarter" idx="12"/>
          </p:nvPr>
        </p:nvSpPr>
        <p:spPr/>
        <p:txBody>
          <a:bodyPr/>
          <a:lstStyle/>
          <a:p>
            <a:fld id="{5A33CB2A-1702-4C1D-9CC4-8D472D39F19E}" type="slidenum">
              <a:rPr lang="en-US" smtClean="0"/>
              <a:t>42</a:t>
            </a:fld>
            <a:endParaRPr lang="en-US"/>
          </a:p>
        </p:txBody>
      </p:sp>
      <p:pic>
        <p:nvPicPr>
          <p:cNvPr id="6" name="Picture 5" descr="Komplimente: 80 Beispiele für Frauen &amp; Männer + 7 Regeln">
            <a:extLst>
              <a:ext uri="{FF2B5EF4-FFF2-40B4-BE49-F238E27FC236}">
                <a16:creationId xmlns:a16="http://schemas.microsoft.com/office/drawing/2014/main" id="{CB9AA64B-F754-A606-DFBB-DE7D4EDA7E2E}"/>
              </a:ext>
            </a:extLst>
          </p:cNvPr>
          <p:cNvPicPr>
            <a:picLocks noChangeAspect="1"/>
          </p:cNvPicPr>
          <p:nvPr/>
        </p:nvPicPr>
        <p:blipFill>
          <a:blip r:embed="rId2"/>
          <a:srcRect l="6599" t="31912" r="4809"/>
          <a:stretch>
            <a:fillRect/>
          </a:stretch>
        </p:blipFill>
        <p:spPr>
          <a:xfrm>
            <a:off x="8170392" y="910424"/>
            <a:ext cx="2285653" cy="1171699"/>
          </a:xfrm>
          <a:prstGeom prst="rect">
            <a:avLst/>
          </a:prstGeom>
        </p:spPr>
      </p:pic>
      <p:pic>
        <p:nvPicPr>
          <p:cNvPr id="8" name="Picture 7" descr="2 „Übung macht den Meister“ – 4 Tipps zum effektiveren Üben">
            <a:extLst>
              <a:ext uri="{FF2B5EF4-FFF2-40B4-BE49-F238E27FC236}">
                <a16:creationId xmlns:a16="http://schemas.microsoft.com/office/drawing/2014/main" id="{9CE3401B-CF88-35C9-C7F6-EB08AECFE2EB}"/>
              </a:ext>
            </a:extLst>
          </p:cNvPr>
          <p:cNvPicPr>
            <a:picLocks noChangeAspect="1"/>
          </p:cNvPicPr>
          <p:nvPr/>
        </p:nvPicPr>
        <p:blipFill>
          <a:blip r:embed="rId3"/>
          <a:stretch>
            <a:fillRect/>
          </a:stretch>
        </p:blipFill>
        <p:spPr>
          <a:xfrm>
            <a:off x="8412332" y="2216352"/>
            <a:ext cx="1801772" cy="1281076"/>
          </a:xfrm>
          <a:prstGeom prst="rect">
            <a:avLst/>
          </a:prstGeom>
        </p:spPr>
      </p:pic>
      <p:pic>
        <p:nvPicPr>
          <p:cNvPr id="10" name="Picture 9" descr="Lernen durch Wiederholung: So funktioniert es wirklich">
            <a:extLst>
              <a:ext uri="{FF2B5EF4-FFF2-40B4-BE49-F238E27FC236}">
                <a16:creationId xmlns:a16="http://schemas.microsoft.com/office/drawing/2014/main" id="{9163C1E1-EE15-AB3F-6A6E-CD16241D2237}"/>
              </a:ext>
            </a:extLst>
          </p:cNvPr>
          <p:cNvPicPr>
            <a:picLocks noChangeAspect="1"/>
          </p:cNvPicPr>
          <p:nvPr/>
        </p:nvPicPr>
        <p:blipFill>
          <a:blip r:embed="rId4"/>
          <a:srcRect l="6153" t="48913" b="6344"/>
          <a:stretch>
            <a:fillRect/>
          </a:stretch>
        </p:blipFill>
        <p:spPr>
          <a:xfrm>
            <a:off x="7815989" y="3631657"/>
            <a:ext cx="3008112" cy="955152"/>
          </a:xfrm>
          <a:prstGeom prst="rect">
            <a:avLst/>
          </a:prstGeom>
        </p:spPr>
      </p:pic>
      <p:pic>
        <p:nvPicPr>
          <p:cNvPr id="12" name="Picture 11">
            <a:extLst>
              <a:ext uri="{FF2B5EF4-FFF2-40B4-BE49-F238E27FC236}">
                <a16:creationId xmlns:a16="http://schemas.microsoft.com/office/drawing/2014/main" id="{E7F173D0-523D-D9E1-7FD8-28CC428A0AB8}"/>
              </a:ext>
            </a:extLst>
          </p:cNvPr>
          <p:cNvPicPr>
            <a:picLocks noChangeAspect="1"/>
          </p:cNvPicPr>
          <p:nvPr/>
        </p:nvPicPr>
        <p:blipFill>
          <a:blip r:embed="rId5"/>
          <a:srcRect l="1160" t="13250" b="8148"/>
          <a:stretch>
            <a:fillRect/>
          </a:stretch>
        </p:blipFill>
        <p:spPr>
          <a:xfrm>
            <a:off x="8111189" y="4721038"/>
            <a:ext cx="2417712" cy="19226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291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additive="base">
                                        <p:cTn id="2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ufel s-Bilder – Kostenloser Download auf Magnific (ehemals Freepik)">
            <a:extLst>
              <a:ext uri="{FF2B5EF4-FFF2-40B4-BE49-F238E27FC236}">
                <a16:creationId xmlns:a16="http://schemas.microsoft.com/office/drawing/2014/main" id="{0CE1F480-7E70-D6C1-A3B7-0CA337DD1EBA}"/>
              </a:ext>
            </a:extLst>
          </p:cNvPr>
          <p:cNvPicPr>
            <a:picLocks noChangeAspect="1"/>
          </p:cNvPicPr>
          <p:nvPr/>
        </p:nvPicPr>
        <p:blipFill>
          <a:blip r:embed="rId2"/>
          <a:stretch>
            <a:fillRect/>
          </a:stretch>
        </p:blipFill>
        <p:spPr>
          <a:xfrm rot="2294256">
            <a:off x="5017912" y="1860180"/>
            <a:ext cx="2169428" cy="2897793"/>
          </a:xfrm>
          <a:prstGeom prst="rect">
            <a:avLst/>
          </a:prstGeom>
        </p:spPr>
      </p:pic>
      <p:sp>
        <p:nvSpPr>
          <p:cNvPr id="2" name="Title 1">
            <a:extLst>
              <a:ext uri="{FF2B5EF4-FFF2-40B4-BE49-F238E27FC236}">
                <a16:creationId xmlns:a16="http://schemas.microsoft.com/office/drawing/2014/main" id="{1EAD9FCA-88FB-8E05-A089-02B849BF2C01}"/>
              </a:ext>
            </a:extLst>
          </p:cNvPr>
          <p:cNvSpPr>
            <a:spLocks noGrp="1"/>
          </p:cNvSpPr>
          <p:nvPr>
            <p:ph type="title"/>
          </p:nvPr>
        </p:nvSpPr>
        <p:spPr/>
        <p:txBody>
          <a:bodyPr/>
          <a:lstStyle/>
          <a:p>
            <a:pPr algn="ctr"/>
            <a:r>
              <a:rPr lang="de-CH" dirty="0"/>
              <a:t>FRAGEN?</a:t>
            </a:r>
          </a:p>
        </p:txBody>
      </p:sp>
      <p:pic>
        <p:nvPicPr>
          <p:cNvPr id="5" name="Content Placeholder 4" descr="Nicht warten, einfach anfangen: Mein größter Tipp für mehr Erfolg | TikTok">
            <a:extLst>
              <a:ext uri="{FF2B5EF4-FFF2-40B4-BE49-F238E27FC236}">
                <a16:creationId xmlns:a16="http://schemas.microsoft.com/office/drawing/2014/main" id="{5F59CE67-3E21-5CAC-C6A0-5B52B597864C}"/>
              </a:ext>
            </a:extLst>
          </p:cNvPr>
          <p:cNvPicPr>
            <a:picLocks noGrp="1" noChangeAspect="1"/>
          </p:cNvPicPr>
          <p:nvPr>
            <p:ph idx="1"/>
          </p:nvPr>
        </p:nvPicPr>
        <p:blipFill>
          <a:blip r:embed="rId3"/>
          <a:stretch>
            <a:fillRect/>
          </a:stretch>
        </p:blipFill>
        <p:spPr>
          <a:xfrm>
            <a:off x="4251580" y="1040366"/>
            <a:ext cx="3599793" cy="5219700"/>
          </a:xfrm>
          <a:prstGeom prst="rect">
            <a:avLst/>
          </a:prstGeom>
        </p:spPr>
      </p:pic>
      <p:sp>
        <p:nvSpPr>
          <p:cNvPr id="4" name="Slide Number Placeholder 3">
            <a:extLst>
              <a:ext uri="{FF2B5EF4-FFF2-40B4-BE49-F238E27FC236}">
                <a16:creationId xmlns:a16="http://schemas.microsoft.com/office/drawing/2014/main" id="{0A4DB9E0-E98D-D3C5-7708-C6F077A2CAA3}"/>
              </a:ext>
            </a:extLst>
          </p:cNvPr>
          <p:cNvSpPr>
            <a:spLocks noGrp="1"/>
          </p:cNvSpPr>
          <p:nvPr>
            <p:ph type="sldNum" sz="quarter" idx="12"/>
          </p:nvPr>
        </p:nvSpPr>
        <p:spPr/>
        <p:txBody>
          <a:bodyPr/>
          <a:lstStyle/>
          <a:p>
            <a:fld id="{5A33CB2A-1702-4C1D-9CC4-8D472D39F19E}" type="slidenum">
              <a:rPr lang="en-US" smtClean="0"/>
              <a:t>43</a:t>
            </a:fld>
            <a:endParaRPr lang="en-US"/>
          </a:p>
        </p:txBody>
      </p:sp>
    </p:spTree>
    <p:extLst>
      <p:ext uri="{BB962C8B-B14F-4D97-AF65-F5344CB8AC3E}">
        <p14:creationId xmlns:p14="http://schemas.microsoft.com/office/powerpoint/2010/main" val="2173823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2.59259E-6 L 0.14349 0.01666 " pathEditMode="relative" rAng="0" ptsTypes="AA">
                                      <p:cBhvr>
                                        <p:cTn id="6" dur="2000" fill="hold"/>
                                        <p:tgtEl>
                                          <p:spTgt spid="6"/>
                                        </p:tgtEl>
                                        <p:attrNameLst>
                                          <p:attrName>ppt_x</p:attrName>
                                          <p:attrName>ppt_y</p:attrName>
                                        </p:attrNameLst>
                                      </p:cBhvr>
                                      <p:rCtr x="7174" y="8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A94AAC5-4708-63AF-6443-2FE2EF332D67}"/>
            </a:ext>
          </a:extLst>
        </p:cNvPr>
        <p:cNvGrpSpPr/>
        <p:nvPr/>
      </p:nvGrpSpPr>
      <p:grpSpPr>
        <a:xfrm>
          <a:off x="0" y="0"/>
          <a:ext cx="0" cy="0"/>
          <a:chOff x="0" y="0"/>
          <a:chExt cx="0" cy="0"/>
        </a:xfrm>
      </p:grpSpPr>
      <p:sp>
        <p:nvSpPr>
          <p:cNvPr id="8" name="Freeform: Shape 7">
            <a:extLst>
              <a:ext uri="{FF2B5EF4-FFF2-40B4-BE49-F238E27FC236}">
                <a16:creationId xmlns:a16="http://schemas.microsoft.com/office/drawing/2014/main" id="{701BF6AF-BFFD-85D9-6718-4B4FB7D6732E}"/>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itle 1">
            <a:extLst>
              <a:ext uri="{FF2B5EF4-FFF2-40B4-BE49-F238E27FC236}">
                <a16:creationId xmlns:a16="http://schemas.microsoft.com/office/drawing/2014/main" id="{3A5BFA21-C24C-45FB-C13E-DD79C75558F9}"/>
              </a:ext>
            </a:extLst>
          </p:cNvPr>
          <p:cNvSpPr txBox="1">
            <a:spLocks/>
          </p:cNvSpPr>
          <p:nvPr/>
        </p:nvSpPr>
        <p:spPr>
          <a:xfrm>
            <a:off x="6427582" y="6034208"/>
            <a:ext cx="5555970" cy="6355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r>
              <a:rPr lang="en-US" dirty="0"/>
              <a:t>&lt;leer&gt;</a:t>
            </a:r>
            <a:endParaRPr lang="de-CH" dirty="0"/>
          </a:p>
        </p:txBody>
      </p:sp>
      <p:sp>
        <p:nvSpPr>
          <p:cNvPr id="10" name="Subtitle 2">
            <a:extLst>
              <a:ext uri="{FF2B5EF4-FFF2-40B4-BE49-F238E27FC236}">
                <a16:creationId xmlns:a16="http://schemas.microsoft.com/office/drawing/2014/main" id="{2A7C32E4-A0B2-AF97-0A80-08EC48B2727D}"/>
              </a:ext>
            </a:extLst>
          </p:cNvPr>
          <p:cNvSpPr txBox="1">
            <a:spLocks/>
          </p:cNvSpPr>
          <p:nvPr/>
        </p:nvSpPr>
        <p:spPr>
          <a:xfrm>
            <a:off x="8168593" y="4027884"/>
            <a:ext cx="3814959" cy="1905620"/>
          </a:xfrm>
          <a:prstGeom prst="rect">
            <a:avLst/>
          </a:prstGeom>
        </p:spPr>
        <p:txBody>
          <a:bodyPr vert="horz" lIns="91440" tIns="45720" rIns="91440" bIns="45720" rtlCol="0" anchor="b">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548640" indent="-228600" algn="l" defTabSz="914400" rtl="0" eaLnBrk="1" latinLnBrk="0" hangingPunct="1">
              <a:lnSpc>
                <a:spcPct val="120000"/>
              </a:lnSpc>
              <a:spcBef>
                <a:spcPts val="500"/>
              </a:spcBef>
              <a:buFont typeface="Neue Haas Grotesk Text Pro" panose="020B0504020202020204" pitchFamily="34" charset="0"/>
              <a:buChar char="–"/>
              <a:defRPr sz="1600" kern="1200">
                <a:solidFill>
                  <a:schemeClr val="tx1"/>
                </a:solidFill>
                <a:latin typeface="+mn-lt"/>
                <a:ea typeface="+mn-ea"/>
                <a:cs typeface="+mn-cs"/>
              </a:defRPr>
            </a:lvl2pPr>
            <a:lvl3pPr marL="77724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Neue Haas Grotesk Text Pro" panose="020B0504020202020204" pitchFamily="34" charset="0"/>
              <a:buChar char="–"/>
              <a:defRPr sz="1200" kern="1200">
                <a:solidFill>
                  <a:schemeClr val="tx1"/>
                </a:solidFill>
                <a:latin typeface="+mn-lt"/>
                <a:ea typeface="+mn-ea"/>
                <a:cs typeface="+mn-cs"/>
              </a:defRPr>
            </a:lvl4pPr>
            <a:lvl5pPr marL="109728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CH" sz="3200" dirty="0"/>
              <a:t>xxx</a:t>
            </a:r>
          </a:p>
        </p:txBody>
      </p:sp>
    </p:spTree>
    <p:extLst>
      <p:ext uri="{BB962C8B-B14F-4D97-AF65-F5344CB8AC3E}">
        <p14:creationId xmlns:p14="http://schemas.microsoft.com/office/powerpoint/2010/main" val="3586400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8683E-F7E9-5E01-07EA-DA33B8EF38B2}"/>
              </a:ext>
            </a:extLst>
          </p:cNvPr>
          <p:cNvSpPr>
            <a:spLocks noGrp="1"/>
          </p:cNvSpPr>
          <p:nvPr>
            <p:ph type="title"/>
          </p:nvPr>
        </p:nvSpPr>
        <p:spPr/>
        <p:txBody>
          <a:bodyPr/>
          <a:lstStyle/>
          <a:p>
            <a:r>
              <a:rPr lang="de-CH" dirty="0"/>
              <a:t>xxx</a:t>
            </a:r>
          </a:p>
        </p:txBody>
      </p:sp>
      <p:sp>
        <p:nvSpPr>
          <p:cNvPr id="3" name="Content Placeholder 2">
            <a:extLst>
              <a:ext uri="{FF2B5EF4-FFF2-40B4-BE49-F238E27FC236}">
                <a16:creationId xmlns:a16="http://schemas.microsoft.com/office/drawing/2014/main" id="{F9785FEF-4EB3-DE79-4D18-9E88CA38D78B}"/>
              </a:ext>
            </a:extLst>
          </p:cNvPr>
          <p:cNvSpPr>
            <a:spLocks noGrp="1"/>
          </p:cNvSpPr>
          <p:nvPr>
            <p:ph idx="1"/>
          </p:nvPr>
        </p:nvSpPr>
        <p:spPr>
          <a:xfrm>
            <a:off x="516099" y="1093305"/>
            <a:ext cx="8251020" cy="5220684"/>
          </a:xfrm>
        </p:spPr>
        <p:txBody>
          <a:bodyPr/>
          <a:lstStyle/>
          <a:p>
            <a:pPr>
              <a:spcBef>
                <a:spcPts val="400"/>
              </a:spcBef>
            </a:pPr>
            <a:r>
              <a:rPr lang="de-CH" dirty="0"/>
              <a:t>xx</a:t>
            </a:r>
          </a:p>
        </p:txBody>
      </p:sp>
      <p:sp>
        <p:nvSpPr>
          <p:cNvPr id="4" name="Slide Number Placeholder 3">
            <a:extLst>
              <a:ext uri="{FF2B5EF4-FFF2-40B4-BE49-F238E27FC236}">
                <a16:creationId xmlns:a16="http://schemas.microsoft.com/office/drawing/2014/main" id="{203A8872-2932-4AA2-3C7F-1CF97A7715AF}"/>
              </a:ext>
            </a:extLst>
          </p:cNvPr>
          <p:cNvSpPr>
            <a:spLocks noGrp="1"/>
          </p:cNvSpPr>
          <p:nvPr>
            <p:ph type="sldNum" sz="quarter" idx="12"/>
          </p:nvPr>
        </p:nvSpPr>
        <p:spPr/>
        <p:txBody>
          <a:bodyPr/>
          <a:lstStyle/>
          <a:p>
            <a:fld id="{5A33CB2A-1702-4C1D-9CC4-8D472D39F19E}" type="slidenum">
              <a:rPr lang="en-US" smtClean="0"/>
              <a:t>45</a:t>
            </a:fld>
            <a:endParaRPr lang="en-US"/>
          </a:p>
        </p:txBody>
      </p:sp>
    </p:spTree>
    <p:extLst>
      <p:ext uri="{BB962C8B-B14F-4D97-AF65-F5344CB8AC3E}">
        <p14:creationId xmlns:p14="http://schemas.microsoft.com/office/powerpoint/2010/main" val="569026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F90D71-7B6D-BBE6-368A-3762ECC42D9F}"/>
              </a:ext>
            </a:extLst>
          </p:cNvPr>
          <p:cNvPicPr>
            <a:picLocks noChangeAspect="1"/>
          </p:cNvPicPr>
          <p:nvPr/>
        </p:nvPicPr>
        <p:blipFill>
          <a:blip r:embed="rId3" cstate="email">
            <a:extLst>
              <a:ext uri="{28A0092B-C50C-407E-A947-70E740481C1C}">
                <a14:useLocalDpi xmlns:a14="http://schemas.microsoft.com/office/drawing/2010/main" val="0"/>
              </a:ext>
            </a:extLst>
          </a:blip>
          <a:srcRect l="-346" t="-331" b="-2497"/>
          <a:stretch>
            <a:fillRect/>
          </a:stretch>
        </p:blipFill>
        <p:spPr>
          <a:xfrm>
            <a:off x="0" y="0"/>
            <a:ext cx="12190968" cy="7025640"/>
          </a:xfrm>
          <a:prstGeom prst="rect">
            <a:avLst/>
          </a:prstGeom>
        </p:spPr>
      </p:pic>
      <p:sp>
        <p:nvSpPr>
          <p:cNvPr id="8" name="Freeform: Shape 7">
            <a:extLst>
              <a:ext uri="{FF2B5EF4-FFF2-40B4-BE49-F238E27FC236}">
                <a16:creationId xmlns:a16="http://schemas.microsoft.com/office/drawing/2014/main" id="{61C344B2-56F0-9C69-F2A5-172EB4949800}"/>
              </a:ext>
              <a:ext uri="{C183D7F6-B498-43B3-948B-1728B52AA6E4}">
                <adec:decorative xmlns:adec="http://schemas.microsoft.com/office/drawing/2017/decorative" val="1"/>
              </a:ext>
            </a:extLst>
          </p:cNvPr>
          <p:cNvSpPr/>
          <p:nvPr/>
        </p:nvSpPr>
        <p:spPr>
          <a:xfrm>
            <a:off x="5796401" y="3378954"/>
            <a:ext cx="6394567" cy="3479046"/>
          </a:xfrm>
          <a:custGeom>
            <a:avLst/>
            <a:gdLst>
              <a:gd name="connsiteX0" fmla="*/ 5171297 w 6394567"/>
              <a:gd name="connsiteY0" fmla="*/ 284 h 3479046"/>
              <a:gd name="connsiteX1" fmla="*/ 6394290 w 6394567"/>
              <a:gd name="connsiteY1" fmla="*/ 430072 h 3479046"/>
              <a:gd name="connsiteX2" fmla="*/ 6394567 w 6394567"/>
              <a:gd name="connsiteY2" fmla="*/ 430316 h 3479046"/>
              <a:gd name="connsiteX3" fmla="*/ 6394567 w 6394567"/>
              <a:gd name="connsiteY3" fmla="*/ 3479046 h 3479046"/>
              <a:gd name="connsiteX4" fmla="*/ 0 w 6394567"/>
              <a:gd name="connsiteY4" fmla="*/ 3479046 h 3479046"/>
              <a:gd name="connsiteX5" fmla="*/ 3916974 w 6394567"/>
              <a:gd name="connsiteY5" fmla="*/ 405504 h 3479046"/>
              <a:gd name="connsiteX6" fmla="*/ 3959456 w 6394567"/>
              <a:gd name="connsiteY6" fmla="*/ 373857 h 3479046"/>
              <a:gd name="connsiteX7" fmla="*/ 5052215 w 6394567"/>
              <a:gd name="connsiteY7" fmla="*/ 1756 h 3479046"/>
              <a:gd name="connsiteX8" fmla="*/ 5171297 w 6394567"/>
              <a:gd name="connsiteY8" fmla="*/ 284 h 3479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94567" h="3479046">
                <a:moveTo>
                  <a:pt x="5171297" y="284"/>
                </a:moveTo>
                <a:cubicBezTo>
                  <a:pt x="5607674" y="7531"/>
                  <a:pt x="6039042" y="153650"/>
                  <a:pt x="6394290" y="430072"/>
                </a:cubicBezTo>
                <a:lnTo>
                  <a:pt x="6394567" y="430316"/>
                </a:lnTo>
                <a:lnTo>
                  <a:pt x="6394567" y="3479046"/>
                </a:lnTo>
                <a:lnTo>
                  <a:pt x="0" y="3479046"/>
                </a:lnTo>
                <a:lnTo>
                  <a:pt x="3916974" y="405504"/>
                </a:lnTo>
                <a:lnTo>
                  <a:pt x="3959456" y="373857"/>
                </a:lnTo>
                <a:cubicBezTo>
                  <a:pt x="4291086" y="139664"/>
                  <a:pt x="4671097" y="17528"/>
                  <a:pt x="5052215" y="1756"/>
                </a:cubicBezTo>
                <a:cubicBezTo>
                  <a:pt x="5091916" y="114"/>
                  <a:pt x="5131627" y="-375"/>
                  <a:pt x="5171297" y="284"/>
                </a:cubicBezTo>
                <a:close/>
              </a:path>
            </a:pathLst>
          </a:custGeom>
          <a:gradFill>
            <a:gsLst>
              <a:gs pos="39000">
                <a:schemeClr val="bg2"/>
              </a:gs>
              <a:gs pos="100000">
                <a:srgbClr val="92D050"/>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de-CH" noProof="0" dirty="0"/>
          </a:p>
        </p:txBody>
      </p:sp>
      <p:sp>
        <p:nvSpPr>
          <p:cNvPr id="2" name="Title 1">
            <a:extLst>
              <a:ext uri="{FF2B5EF4-FFF2-40B4-BE49-F238E27FC236}">
                <a16:creationId xmlns:a16="http://schemas.microsoft.com/office/drawing/2014/main" id="{673DEB24-6DBF-0B5D-AFE1-6909E3CC2347}"/>
              </a:ext>
            </a:extLst>
          </p:cNvPr>
          <p:cNvSpPr>
            <a:spLocks noGrp="1"/>
          </p:cNvSpPr>
          <p:nvPr>
            <p:ph type="title"/>
          </p:nvPr>
        </p:nvSpPr>
        <p:spPr/>
        <p:txBody>
          <a:bodyPr/>
          <a:lstStyle/>
          <a:p>
            <a:endParaRPr lang="de-CH" noProof="0" dirty="0"/>
          </a:p>
        </p:txBody>
      </p:sp>
      <p:sp>
        <p:nvSpPr>
          <p:cNvPr id="9" name="Title 1">
            <a:extLst>
              <a:ext uri="{FF2B5EF4-FFF2-40B4-BE49-F238E27FC236}">
                <a16:creationId xmlns:a16="http://schemas.microsoft.com/office/drawing/2014/main" id="{1D0C35A8-75C1-B556-0679-DC1B80AB0CC8}"/>
              </a:ext>
            </a:extLst>
          </p:cNvPr>
          <p:cNvSpPr txBox="1">
            <a:spLocks/>
          </p:cNvSpPr>
          <p:nvPr/>
        </p:nvSpPr>
        <p:spPr>
          <a:xfrm>
            <a:off x="7263863" y="6034208"/>
            <a:ext cx="4420579" cy="635582"/>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r"/>
            <a:r>
              <a:rPr lang="de-CH" noProof="0" dirty="0"/>
              <a:t>.</a:t>
            </a:r>
          </a:p>
        </p:txBody>
      </p:sp>
      <p:sp>
        <p:nvSpPr>
          <p:cNvPr id="7" name="TextBox 6">
            <a:extLst>
              <a:ext uri="{FF2B5EF4-FFF2-40B4-BE49-F238E27FC236}">
                <a16:creationId xmlns:a16="http://schemas.microsoft.com/office/drawing/2014/main" id="{4598EE9A-9646-9C4C-A851-5219F0B55992}"/>
              </a:ext>
            </a:extLst>
          </p:cNvPr>
          <p:cNvSpPr txBox="1"/>
          <p:nvPr/>
        </p:nvSpPr>
        <p:spPr>
          <a:xfrm rot="1549509">
            <a:off x="7773345" y="2806038"/>
            <a:ext cx="1655564" cy="2438760"/>
          </a:xfrm>
          <a:prstGeom prst="rect">
            <a:avLst/>
          </a:prstGeom>
          <a:noFill/>
          <a:ln>
            <a:noFill/>
          </a:ln>
        </p:spPr>
        <p:txBody>
          <a:bodyPr wrap="none" lIns="72000" tIns="36000" rIns="72000" bIns="36000" rtlCol="0">
            <a:noAutofit/>
          </a:bodyPr>
          <a:lstStyle/>
          <a:p>
            <a:pPr algn="l"/>
            <a:r>
              <a:rPr lang="de-CH" sz="19900" b="1" dirty="0">
                <a:solidFill>
                  <a:srgbClr val="FF0000"/>
                </a:solidFill>
                <a:latin typeface="Fave Script Bold Pro" panose="020F0502020204030204" pitchFamily="2" charset="0"/>
                <a:cs typeface="Dreaming Outloud Script Pro" panose="020F0502020204030204" pitchFamily="66" charset="0"/>
              </a:rPr>
              <a:t>en</a:t>
            </a:r>
          </a:p>
        </p:txBody>
      </p:sp>
      <p:pic>
        <p:nvPicPr>
          <p:cNvPr id="3" name="Content Placeholder 5">
            <a:extLst>
              <a:ext uri="{FF2B5EF4-FFF2-40B4-BE49-F238E27FC236}">
                <a16:creationId xmlns:a16="http://schemas.microsoft.com/office/drawing/2014/main" id="{54692F4C-624F-22D4-E5FF-EEC907E3B70B}"/>
              </a:ext>
            </a:extLst>
          </p:cNvPr>
          <p:cNvPicPr>
            <a:picLocks noGrp="1" noChangeAspect="1"/>
          </p:cNvPicPr>
          <p:nvPr>
            <p:ph idx="1"/>
          </p:nvPr>
        </p:nvPicPr>
        <p:blipFill>
          <a:blip r:embed="rId4" cstate="email">
            <a:extLst>
              <a:ext uri="{28A0092B-C50C-407E-A947-70E740481C1C}">
                <a14:useLocalDpi xmlns:a14="http://schemas.microsoft.com/office/drawing/2010/main" val="0"/>
              </a:ext>
            </a:extLst>
          </a:blip>
          <a:stretch>
            <a:fillRect/>
          </a:stretch>
        </p:blipFill>
        <p:spPr>
          <a:xfrm rot="20172711">
            <a:off x="3557671" y="475487"/>
            <a:ext cx="1911055" cy="1583200"/>
          </a:xfrm>
        </p:spPr>
      </p:pic>
    </p:spTree>
    <p:extLst>
      <p:ext uri="{BB962C8B-B14F-4D97-AF65-F5344CB8AC3E}">
        <p14:creationId xmlns:p14="http://schemas.microsoft.com/office/powerpoint/2010/main" val="6201780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AF3E-5599-12F7-27F5-5CF0CA8BCE16}"/>
              </a:ext>
            </a:extLst>
          </p:cNvPr>
          <p:cNvSpPr>
            <a:spLocks noGrp="1"/>
          </p:cNvSpPr>
          <p:nvPr>
            <p:ph type="title"/>
          </p:nvPr>
        </p:nvSpPr>
        <p:spPr/>
        <p:txBody>
          <a:bodyPr/>
          <a:lstStyle/>
          <a:p>
            <a:r>
              <a:rPr lang="de-CH" dirty="0"/>
              <a:t>Jodeln gegen Flugangst</a:t>
            </a:r>
          </a:p>
        </p:txBody>
      </p:sp>
      <p:sp>
        <p:nvSpPr>
          <p:cNvPr id="3" name="Content Placeholder 2">
            <a:extLst>
              <a:ext uri="{FF2B5EF4-FFF2-40B4-BE49-F238E27FC236}">
                <a16:creationId xmlns:a16="http://schemas.microsoft.com/office/drawing/2014/main" id="{85D15FCB-7A90-0D42-89F9-A9A4F6DE812F}"/>
              </a:ext>
            </a:extLst>
          </p:cNvPr>
          <p:cNvSpPr>
            <a:spLocks noGrp="1"/>
          </p:cNvSpPr>
          <p:nvPr>
            <p:ph idx="1"/>
          </p:nvPr>
        </p:nvSpPr>
        <p:spPr>
          <a:xfrm>
            <a:off x="516098" y="1093304"/>
            <a:ext cx="4891361" cy="5181371"/>
          </a:xfrm>
        </p:spPr>
        <p:txBody>
          <a:bodyPr/>
          <a:lstStyle/>
          <a:p>
            <a:r>
              <a:rPr lang="de-CH" dirty="0"/>
              <a:t>Nelly Diener war die erste Stewardess der Swissair und Europas. Täglich flog sie mit einer 15-sitzigen Curtiss Condor von Dübendorf nach Berlin und zurück (je 3.5 h). 250 CHF Monatslohn (heute ~1’800 CHF) wurden durch Verkauf von Kaffee, Cognac und Broten auf eigene Rechnung aufgebessert.</a:t>
            </a:r>
          </a:p>
          <a:p>
            <a:r>
              <a:rPr lang="de-CH" dirty="0"/>
              <a:t>Swissair-Mitgründer Balz Zimmermann hatte in den USA die beruhigende Wirkung von Ellen Church, der ersten Flight </a:t>
            </a:r>
            <a:r>
              <a:rPr lang="de-CH" dirty="0" err="1"/>
              <a:t>Attendant</a:t>
            </a:r>
            <a:r>
              <a:rPr lang="de-CH" dirty="0"/>
              <a:t>, auf Passagiere gesehen. Per Inserat fand er die Metzgerstochter Nelly Diener aus Muri (AG). </a:t>
            </a:r>
          </a:p>
          <a:p>
            <a:r>
              <a:rPr lang="de-CH" dirty="0"/>
              <a:t>Sie betreute die Fluggäste mit </a:t>
            </a:r>
            <a:r>
              <a:rPr lang="de-CH" b="1" dirty="0"/>
              <a:t>Singen, Jodeln, Jassen, Vorlesen und Händehalten</a:t>
            </a:r>
            <a:r>
              <a:rPr lang="de-CH" dirty="0"/>
              <a:t>. </a:t>
            </a:r>
          </a:p>
        </p:txBody>
      </p:sp>
      <p:sp>
        <p:nvSpPr>
          <p:cNvPr id="4" name="Slide Number Placeholder 3">
            <a:extLst>
              <a:ext uri="{FF2B5EF4-FFF2-40B4-BE49-F238E27FC236}">
                <a16:creationId xmlns:a16="http://schemas.microsoft.com/office/drawing/2014/main" id="{519C0407-6B52-F193-7841-2A766499F612}"/>
              </a:ext>
            </a:extLst>
          </p:cNvPr>
          <p:cNvSpPr>
            <a:spLocks noGrp="1"/>
          </p:cNvSpPr>
          <p:nvPr>
            <p:ph type="sldNum" sz="quarter" idx="12"/>
          </p:nvPr>
        </p:nvSpPr>
        <p:spPr/>
        <p:txBody>
          <a:bodyPr/>
          <a:lstStyle/>
          <a:p>
            <a:fld id="{5A33CB2A-1702-4C1D-9CC4-8D472D39F19E}" type="slidenum">
              <a:rPr lang="en-US" smtClean="0"/>
              <a:t>47</a:t>
            </a:fld>
            <a:endParaRPr lang="en-US"/>
          </a:p>
        </p:txBody>
      </p:sp>
      <p:pic>
        <p:nvPicPr>
          <p:cNvPr id="9" name="Picture 8">
            <a:extLst>
              <a:ext uri="{FF2B5EF4-FFF2-40B4-BE49-F238E27FC236}">
                <a16:creationId xmlns:a16="http://schemas.microsoft.com/office/drawing/2014/main" id="{4D15F0CD-E167-B07D-5558-41F718A71996}"/>
              </a:ext>
            </a:extLst>
          </p:cNvPr>
          <p:cNvPicPr>
            <a:picLocks noChangeAspect="1"/>
          </p:cNvPicPr>
          <p:nvPr/>
        </p:nvPicPr>
        <p:blipFill>
          <a:blip r:embed="rId2"/>
          <a:srcRect t="14992"/>
          <a:stretch>
            <a:fillRect/>
          </a:stretch>
        </p:blipFill>
        <p:spPr>
          <a:xfrm>
            <a:off x="5491869" y="369737"/>
            <a:ext cx="5576196" cy="3542988"/>
          </a:xfrm>
          <a:prstGeom prst="rect">
            <a:avLst/>
          </a:prstGeom>
        </p:spPr>
      </p:pic>
      <p:pic>
        <p:nvPicPr>
          <p:cNvPr id="7" name="Picture 6" descr="The Story Of Nelly Diener: Europe's First Female Flight Attendant">
            <a:extLst>
              <a:ext uri="{FF2B5EF4-FFF2-40B4-BE49-F238E27FC236}">
                <a16:creationId xmlns:a16="http://schemas.microsoft.com/office/drawing/2014/main" id="{D4168B4D-9027-726E-E33E-871A4D7E56FF}"/>
              </a:ext>
            </a:extLst>
          </p:cNvPr>
          <p:cNvPicPr>
            <a:picLocks noChangeAspect="1"/>
          </p:cNvPicPr>
          <p:nvPr/>
        </p:nvPicPr>
        <p:blipFill>
          <a:blip r:embed="rId3"/>
          <a:stretch>
            <a:fillRect/>
          </a:stretch>
        </p:blipFill>
        <p:spPr>
          <a:xfrm>
            <a:off x="8986711" y="1978979"/>
            <a:ext cx="3093364" cy="4776154"/>
          </a:xfrm>
          <a:prstGeom prst="rect">
            <a:avLst/>
          </a:prstGeom>
        </p:spPr>
      </p:pic>
      <p:sp>
        <p:nvSpPr>
          <p:cNvPr id="10" name="TextBox 9">
            <a:extLst>
              <a:ext uri="{FF2B5EF4-FFF2-40B4-BE49-F238E27FC236}">
                <a16:creationId xmlns:a16="http://schemas.microsoft.com/office/drawing/2014/main" id="{1BF85B73-AED6-AC30-061F-728C59A0B681}"/>
              </a:ext>
            </a:extLst>
          </p:cNvPr>
          <p:cNvSpPr txBox="1"/>
          <p:nvPr/>
        </p:nvSpPr>
        <p:spPr>
          <a:xfrm>
            <a:off x="5482899" y="3964636"/>
            <a:ext cx="3410432" cy="2790497"/>
          </a:xfrm>
          <a:prstGeom prst="roundRect">
            <a:avLst>
              <a:gd name="adj" fmla="val 10066"/>
            </a:avLst>
          </a:prstGeom>
          <a:solidFill>
            <a:schemeClr val="tx1"/>
          </a:solidFill>
        </p:spPr>
        <p:txBody>
          <a:bodyPr wrap="square" rtlCol="0">
            <a:noAutofit/>
          </a:bodyPr>
          <a:lstStyle/>
          <a:p>
            <a:pPr algn="ctr"/>
            <a:r>
              <a:rPr lang="de-CH" b="1" dirty="0">
                <a:solidFill>
                  <a:schemeClr val="bg1"/>
                </a:solidFill>
                <a:latin typeface="Arial" panose="020B0604020202020204" pitchFamily="34" charset="0"/>
                <a:cs typeface="Arial" panose="020B0604020202020204" pitchFamily="34" charset="0"/>
              </a:rPr>
              <a:t>Tragisch</a:t>
            </a:r>
          </a:p>
          <a:p>
            <a:pPr>
              <a:lnSpc>
                <a:spcPct val="120000"/>
              </a:lnSpc>
            </a:pPr>
            <a:r>
              <a:rPr lang="de-CH" dirty="0">
                <a:solidFill>
                  <a:schemeClr val="bg1"/>
                </a:solidFill>
                <a:latin typeface="Arial" panose="020B0604020202020204" pitchFamily="34" charset="0"/>
                <a:cs typeface="Arial" panose="020B0604020202020204" pitchFamily="34" charset="0"/>
              </a:rPr>
              <a:t>Nach nur 83 Flügen starb Diener am 27.7.1934 beim Absturz bei Wurmlingen – der erste tödliche Swissair-Unfall. Mit ihr kamen 2 Besatzungs-mitglieder und 9 Passagiere ums Leben.</a:t>
            </a:r>
          </a:p>
          <a:p>
            <a:pPr algn="l"/>
            <a:endParaRPr lang="de-CH"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7973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C22A0-7E3E-B560-941A-FE7CA7BC5A8D}"/>
              </a:ext>
            </a:extLst>
          </p:cNvPr>
          <p:cNvSpPr>
            <a:spLocks noGrp="1"/>
          </p:cNvSpPr>
          <p:nvPr>
            <p:ph type="title"/>
          </p:nvPr>
        </p:nvSpPr>
        <p:spPr/>
        <p:txBody>
          <a:bodyPr/>
          <a:lstStyle/>
          <a:p>
            <a:r>
              <a:rPr lang="de-CH" dirty="0"/>
              <a:t>«Alle Wege führen nach Rom» – wirklich?</a:t>
            </a:r>
          </a:p>
        </p:txBody>
      </p:sp>
      <p:sp>
        <p:nvSpPr>
          <p:cNvPr id="3" name="Content Placeholder 2">
            <a:extLst>
              <a:ext uri="{FF2B5EF4-FFF2-40B4-BE49-F238E27FC236}">
                <a16:creationId xmlns:a16="http://schemas.microsoft.com/office/drawing/2014/main" id="{2BA7811E-A86B-0049-BF9C-00D9A3D5B773}"/>
              </a:ext>
            </a:extLst>
          </p:cNvPr>
          <p:cNvSpPr>
            <a:spLocks noGrp="1"/>
          </p:cNvSpPr>
          <p:nvPr>
            <p:ph idx="1"/>
          </p:nvPr>
        </p:nvSpPr>
        <p:spPr>
          <a:xfrm>
            <a:off x="516099" y="1093305"/>
            <a:ext cx="6486585" cy="5220684"/>
          </a:xfrm>
        </p:spPr>
        <p:txBody>
          <a:bodyPr/>
          <a:lstStyle/>
          <a:p>
            <a:pPr>
              <a:spcBef>
                <a:spcPts val="600"/>
              </a:spcBef>
            </a:pPr>
            <a:r>
              <a:rPr lang="de-CH" dirty="0"/>
              <a:t>Die Universität Aarhus hat das römische Strassennetz zu seiner grössten Ausdehnung (ca. 150 n.Chr.) untersucht. Das sind ~300’000 km Strassen!</a:t>
            </a:r>
          </a:p>
          <a:p>
            <a:pPr>
              <a:spcBef>
                <a:spcPts val="600"/>
              </a:spcBef>
            </a:pPr>
            <a:r>
              <a:rPr lang="de-CH" dirty="0"/>
              <a:t>Ergebnis:</a:t>
            </a:r>
          </a:p>
          <a:p>
            <a:pPr>
              <a:spcBef>
                <a:spcPts val="600"/>
              </a:spcBef>
            </a:pPr>
            <a:r>
              <a:rPr lang="de-CH" b="1" dirty="0"/>
              <a:t>"Alle Wege führen nach Rom" stimmt nicht</a:t>
            </a:r>
            <a:r>
              <a:rPr lang="de-CH" dirty="0"/>
              <a:t>: Andere Städte waren für die Mobilität im Reich zentraler, vor allem Byzanz (Istanbul), außerdem Antiochia, Ankyra (beide Türkei) und Korinth (Griechenland).</a:t>
            </a:r>
          </a:p>
          <a:p>
            <a:pPr>
              <a:spcBef>
                <a:spcPts val="600"/>
              </a:spcBef>
            </a:pPr>
            <a:r>
              <a:rPr lang="de-CH" b="1" dirty="0"/>
              <a:t>Römerstraßen waren nicht durchgehend gerade: </a:t>
            </a:r>
            <a:r>
              <a:rPr lang="de-CH" dirty="0"/>
              <a:t>Geradlinig verliefen sie nur in geeignetem Gelände. Insgesamt waren sie sogar weniger gerade als moderne Straßen.</a:t>
            </a:r>
          </a:p>
          <a:p>
            <a:pPr>
              <a:spcBef>
                <a:spcPts val="600"/>
              </a:spcBef>
            </a:pPr>
            <a:r>
              <a:rPr lang="de-CH" b="1" dirty="0"/>
              <a:t>Nachwirkung bis heute:</a:t>
            </a:r>
            <a:r>
              <a:rPr lang="de-CH" dirty="0"/>
              <a:t> Die Dichte des antiken Straßennetzes hängt mit den heutigen wichtigen Verkehrsadern zusammen.</a:t>
            </a:r>
          </a:p>
          <a:p>
            <a:pPr>
              <a:spcBef>
                <a:spcPts val="600"/>
              </a:spcBef>
            </a:pPr>
            <a:endParaRPr lang="de-CH" dirty="0"/>
          </a:p>
        </p:txBody>
      </p:sp>
      <p:sp>
        <p:nvSpPr>
          <p:cNvPr id="4" name="Slide Number Placeholder 3">
            <a:extLst>
              <a:ext uri="{FF2B5EF4-FFF2-40B4-BE49-F238E27FC236}">
                <a16:creationId xmlns:a16="http://schemas.microsoft.com/office/drawing/2014/main" id="{B38E1ED0-EF4D-7BDA-0BEB-637BBBFB3E42}"/>
              </a:ext>
            </a:extLst>
          </p:cNvPr>
          <p:cNvSpPr>
            <a:spLocks noGrp="1"/>
          </p:cNvSpPr>
          <p:nvPr>
            <p:ph type="sldNum" sz="quarter" idx="12"/>
          </p:nvPr>
        </p:nvSpPr>
        <p:spPr/>
        <p:txBody>
          <a:bodyPr/>
          <a:lstStyle/>
          <a:p>
            <a:fld id="{5A33CB2A-1702-4C1D-9CC4-8D472D39F19E}" type="slidenum">
              <a:rPr lang="en-US" smtClean="0"/>
              <a:t>48</a:t>
            </a:fld>
            <a:endParaRPr lang="en-US"/>
          </a:p>
        </p:txBody>
      </p:sp>
      <p:pic>
        <p:nvPicPr>
          <p:cNvPr id="9" name="Picture 8">
            <a:extLst>
              <a:ext uri="{FF2B5EF4-FFF2-40B4-BE49-F238E27FC236}">
                <a16:creationId xmlns:a16="http://schemas.microsoft.com/office/drawing/2014/main" id="{842FA68B-F09E-3A6B-CFB1-1D4460EF8051}"/>
              </a:ext>
            </a:extLst>
          </p:cNvPr>
          <p:cNvPicPr>
            <a:picLocks noChangeAspect="1"/>
          </p:cNvPicPr>
          <p:nvPr/>
        </p:nvPicPr>
        <p:blipFill>
          <a:blip r:embed="rId2"/>
          <a:stretch>
            <a:fillRect/>
          </a:stretch>
        </p:blipFill>
        <p:spPr>
          <a:xfrm>
            <a:off x="7217148" y="1093305"/>
            <a:ext cx="4296340" cy="3532546"/>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A8E26060-F6A9-BC75-033A-9425BE77F8B4}"/>
              </a:ext>
            </a:extLst>
          </p:cNvPr>
          <p:cNvSpPr txBox="1"/>
          <p:nvPr/>
        </p:nvSpPr>
        <p:spPr>
          <a:xfrm>
            <a:off x="8450601" y="2830468"/>
            <a:ext cx="686820" cy="412692"/>
          </a:xfrm>
          <a:prstGeom prst="rect">
            <a:avLst/>
          </a:prstGeom>
          <a:noFill/>
        </p:spPr>
        <p:txBody>
          <a:bodyPr wrap="none" rtlCol="0">
            <a:noAutofit/>
          </a:bodyPr>
          <a:lstStyle/>
          <a:p>
            <a:pPr algn="l"/>
            <a:r>
              <a:rPr lang="de-CH" dirty="0">
                <a:latin typeface="Arial" panose="020B0604020202020204" pitchFamily="34" charset="0"/>
                <a:cs typeface="Arial" panose="020B0604020202020204" pitchFamily="34" charset="0"/>
              </a:rPr>
              <a:t>Rom</a:t>
            </a:r>
          </a:p>
        </p:txBody>
      </p:sp>
      <p:pic>
        <p:nvPicPr>
          <p:cNvPr id="14" name="Picture 13">
            <a:extLst>
              <a:ext uri="{FF2B5EF4-FFF2-40B4-BE49-F238E27FC236}">
                <a16:creationId xmlns:a16="http://schemas.microsoft.com/office/drawing/2014/main" id="{F4FCDB69-471D-BF04-7AA5-9D7A4EB5391D}"/>
              </a:ext>
            </a:extLst>
          </p:cNvPr>
          <p:cNvPicPr>
            <a:picLocks noChangeAspect="1"/>
          </p:cNvPicPr>
          <p:nvPr/>
        </p:nvPicPr>
        <p:blipFill>
          <a:blip r:embed="rId3"/>
          <a:stretch>
            <a:fillRect/>
          </a:stretch>
        </p:blipFill>
        <p:spPr>
          <a:xfrm>
            <a:off x="6690228" y="3304681"/>
            <a:ext cx="1760373" cy="1577477"/>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258A52EC-D053-4FBE-E971-4BCB5FCEF112}"/>
              </a:ext>
            </a:extLst>
          </p:cNvPr>
          <p:cNvPicPr>
            <a:picLocks noChangeAspect="1"/>
          </p:cNvPicPr>
          <p:nvPr/>
        </p:nvPicPr>
        <p:blipFill>
          <a:blip r:embed="rId4"/>
          <a:stretch>
            <a:fillRect/>
          </a:stretch>
        </p:blipFill>
        <p:spPr>
          <a:xfrm>
            <a:off x="7788084" y="4642921"/>
            <a:ext cx="2011854" cy="1988992"/>
          </a:xfrm>
          <a:prstGeom prst="rect">
            <a:avLst/>
          </a:prstGeom>
          <a:ln>
            <a:noFill/>
          </a:ln>
          <a:effectLst>
            <a:outerShdw blurRad="292100" dist="139700" dir="2700000" algn="tl" rotWithShape="0">
              <a:srgbClr val="333333">
                <a:alpha val="65000"/>
              </a:srgbClr>
            </a:outerShdw>
          </a:effectLst>
        </p:spPr>
      </p:pic>
      <p:pic>
        <p:nvPicPr>
          <p:cNvPr id="18" name="Picture 17">
            <a:extLst>
              <a:ext uri="{FF2B5EF4-FFF2-40B4-BE49-F238E27FC236}">
                <a16:creationId xmlns:a16="http://schemas.microsoft.com/office/drawing/2014/main" id="{F097C112-DBA8-78F4-DDAB-6CCE06215A4A}"/>
              </a:ext>
            </a:extLst>
          </p:cNvPr>
          <p:cNvPicPr>
            <a:picLocks noChangeAspect="1"/>
          </p:cNvPicPr>
          <p:nvPr/>
        </p:nvPicPr>
        <p:blipFill>
          <a:blip r:embed="rId5"/>
          <a:stretch>
            <a:fillRect/>
          </a:stretch>
        </p:blipFill>
        <p:spPr>
          <a:xfrm>
            <a:off x="9684054" y="4174433"/>
            <a:ext cx="1767993" cy="150889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742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373E-11EF-1D45-644A-FD14366BAF1F}"/>
              </a:ext>
            </a:extLst>
          </p:cNvPr>
          <p:cNvSpPr>
            <a:spLocks noGrp="1"/>
          </p:cNvSpPr>
          <p:nvPr>
            <p:ph type="title"/>
          </p:nvPr>
        </p:nvSpPr>
        <p:spPr/>
        <p:txBody>
          <a:bodyPr/>
          <a:lstStyle/>
          <a:p>
            <a:endParaRPr lang="de-CH"/>
          </a:p>
        </p:txBody>
      </p:sp>
      <p:pic>
        <p:nvPicPr>
          <p:cNvPr id="6" name="Content Placeholder 5">
            <a:extLst>
              <a:ext uri="{FF2B5EF4-FFF2-40B4-BE49-F238E27FC236}">
                <a16:creationId xmlns:a16="http://schemas.microsoft.com/office/drawing/2014/main" id="{1090433D-B9DD-937E-75C5-3CA77CE4B0E4}"/>
              </a:ext>
            </a:extLst>
          </p:cNvPr>
          <p:cNvPicPr>
            <a:picLocks noGrp="1" noChangeAspect="1"/>
          </p:cNvPicPr>
          <p:nvPr>
            <p:ph idx="1"/>
          </p:nvPr>
        </p:nvPicPr>
        <p:blipFill>
          <a:blip r:embed="rId2"/>
          <a:stretch>
            <a:fillRect/>
          </a:stretch>
        </p:blipFill>
        <p:spPr>
          <a:xfrm>
            <a:off x="2084905" y="0"/>
            <a:ext cx="8022190" cy="6858000"/>
          </a:xfrm>
          <a:prstGeom prst="rect">
            <a:avLst/>
          </a:prstGeom>
        </p:spPr>
      </p:pic>
      <p:sp>
        <p:nvSpPr>
          <p:cNvPr id="4" name="Slide Number Placeholder 3">
            <a:extLst>
              <a:ext uri="{FF2B5EF4-FFF2-40B4-BE49-F238E27FC236}">
                <a16:creationId xmlns:a16="http://schemas.microsoft.com/office/drawing/2014/main" id="{0430459D-A030-C47E-1B58-B78C6FF35094}"/>
              </a:ext>
            </a:extLst>
          </p:cNvPr>
          <p:cNvSpPr>
            <a:spLocks noGrp="1"/>
          </p:cNvSpPr>
          <p:nvPr>
            <p:ph type="sldNum" sz="quarter" idx="12"/>
          </p:nvPr>
        </p:nvSpPr>
        <p:spPr/>
        <p:txBody>
          <a:bodyPr/>
          <a:lstStyle/>
          <a:p>
            <a:fld id="{5A33CB2A-1702-4C1D-9CC4-8D472D39F19E}" type="slidenum">
              <a:rPr lang="en-US" smtClean="0"/>
              <a:t>49</a:t>
            </a:fld>
            <a:endParaRPr lang="en-US"/>
          </a:p>
        </p:txBody>
      </p:sp>
      <p:sp>
        <p:nvSpPr>
          <p:cNvPr id="7" name="TextBox 6">
            <a:extLst>
              <a:ext uri="{FF2B5EF4-FFF2-40B4-BE49-F238E27FC236}">
                <a16:creationId xmlns:a16="http://schemas.microsoft.com/office/drawing/2014/main" id="{E0810F87-1DEA-9E58-16C1-0D3757904089}"/>
              </a:ext>
            </a:extLst>
          </p:cNvPr>
          <p:cNvSpPr txBox="1"/>
          <p:nvPr/>
        </p:nvSpPr>
        <p:spPr>
          <a:xfrm>
            <a:off x="10287548" y="2896987"/>
            <a:ext cx="1623300" cy="1506457"/>
          </a:xfrm>
          <a:prstGeom prst="rect">
            <a:avLst/>
          </a:prstGeom>
          <a:noFill/>
        </p:spPr>
        <p:txBody>
          <a:bodyPr wrap="square" rtlCol="0">
            <a:noAutofit/>
          </a:bodyPr>
          <a:lstStyle/>
          <a:p>
            <a:pPr algn="l"/>
            <a:r>
              <a:rPr lang="de-CH" dirty="0">
                <a:latin typeface="Arial" panose="020B0604020202020204" pitchFamily="34" charset="0"/>
                <a:cs typeface="Arial" panose="020B0604020202020204" pitchFamily="34" charset="0"/>
              </a:rPr>
              <a:t>Das gesamte römische Strassennetz ca. 150 v.Chr.</a:t>
            </a:r>
          </a:p>
          <a:p>
            <a:pPr algn="l"/>
            <a:endParaRPr lang="de-CH" dirty="0">
              <a:latin typeface="Arial" panose="020B0604020202020204" pitchFamily="34" charset="0"/>
              <a:cs typeface="Arial" panose="020B0604020202020204" pitchFamily="34" charset="0"/>
            </a:endParaRPr>
          </a:p>
          <a:p>
            <a:pPr algn="l"/>
            <a:r>
              <a:rPr lang="de-CH" dirty="0">
                <a:latin typeface="Arial" panose="020B0604020202020204" pitchFamily="34" charset="0"/>
                <a:cs typeface="Arial" panose="020B0604020202020204" pitchFamily="34" charset="0"/>
              </a:rPr>
              <a:t>Gesamtlänge ~300’000 km</a:t>
            </a:r>
          </a:p>
        </p:txBody>
      </p:sp>
    </p:spTree>
    <p:extLst>
      <p:ext uri="{BB962C8B-B14F-4D97-AF65-F5344CB8AC3E}">
        <p14:creationId xmlns:p14="http://schemas.microsoft.com/office/powerpoint/2010/main" val="26409218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951A-D4FC-33F1-0609-184CCC7477EA}"/>
              </a:ext>
            </a:extLst>
          </p:cNvPr>
          <p:cNvSpPr>
            <a:spLocks noGrp="1"/>
          </p:cNvSpPr>
          <p:nvPr>
            <p:ph type="title"/>
          </p:nvPr>
        </p:nvSpPr>
        <p:spPr/>
        <p:txBody>
          <a:bodyPr/>
          <a:lstStyle/>
          <a:p>
            <a:r>
              <a:rPr lang="de-CH" dirty="0"/>
              <a:t>So liebt der Ameisenigel</a:t>
            </a:r>
          </a:p>
        </p:txBody>
      </p:sp>
      <p:sp>
        <p:nvSpPr>
          <p:cNvPr id="3" name="Content Placeholder 2">
            <a:extLst>
              <a:ext uri="{FF2B5EF4-FFF2-40B4-BE49-F238E27FC236}">
                <a16:creationId xmlns:a16="http://schemas.microsoft.com/office/drawing/2014/main" id="{256CB078-502E-51C7-A072-E828653F5E6C}"/>
              </a:ext>
            </a:extLst>
          </p:cNvPr>
          <p:cNvSpPr>
            <a:spLocks noGrp="1"/>
          </p:cNvSpPr>
          <p:nvPr>
            <p:ph idx="1"/>
          </p:nvPr>
        </p:nvSpPr>
        <p:spPr>
          <a:xfrm>
            <a:off x="449317" y="1093305"/>
            <a:ext cx="8235382" cy="3431398"/>
          </a:xfrm>
        </p:spPr>
        <p:txBody>
          <a:bodyPr/>
          <a:lstStyle/>
          <a:p>
            <a:r>
              <a:rPr lang="de-CH" dirty="0"/>
              <a:t>Eine Untergattung der Säugetiere(!). Aber…</a:t>
            </a:r>
            <a:br>
              <a:rPr lang="de-CH" dirty="0"/>
            </a:br>
            <a:r>
              <a:rPr lang="de-CH" dirty="0"/>
              <a:t>- Junge werden im Ei geboren </a:t>
            </a:r>
            <a:br>
              <a:rPr lang="de-CH" dirty="0"/>
            </a:br>
            <a:r>
              <a:rPr lang="de-CH" dirty="0"/>
              <a:t>- statt Zitzen gibt’s die Milch in Drüsenfeldern, die abgeleckt werden</a:t>
            </a:r>
            <a:br>
              <a:rPr lang="de-CH" dirty="0"/>
            </a:br>
            <a:r>
              <a:rPr lang="de-CH" dirty="0"/>
              <a:t>- die niedrige Körpertemperatur von 32° wäre für Menschen tödlich</a:t>
            </a:r>
          </a:p>
          <a:p>
            <a:r>
              <a:rPr lang="de-CH" b="1" dirty="0"/>
              <a:t>Die wahren Kuriositäten</a:t>
            </a:r>
          </a:p>
          <a:p>
            <a:r>
              <a:rPr lang="de-CH" dirty="0"/>
              <a:t>Weibchen haben zwei Gebärmütter, doch nur in einer ist ein Ei. Das Männchen ejakuliert in beide. Er weiss ja nicht welche gerade «scharf» ist.</a:t>
            </a:r>
          </a:p>
          <a:p>
            <a:r>
              <a:rPr lang="de-CH" dirty="0"/>
              <a:t>Dem Weibchen folgt ein ganzer Zug Männchen und jeder darf mal ran. Statistisch ist der erfolgreich, der länger «kann».</a:t>
            </a:r>
          </a:p>
          <a:p>
            <a:endParaRPr lang="de-CH" dirty="0"/>
          </a:p>
        </p:txBody>
      </p:sp>
      <p:sp>
        <p:nvSpPr>
          <p:cNvPr id="4" name="Slide Number Placeholder 3">
            <a:extLst>
              <a:ext uri="{FF2B5EF4-FFF2-40B4-BE49-F238E27FC236}">
                <a16:creationId xmlns:a16="http://schemas.microsoft.com/office/drawing/2014/main" id="{8334F184-C902-8924-6578-3307C1898920}"/>
              </a:ext>
            </a:extLst>
          </p:cNvPr>
          <p:cNvSpPr>
            <a:spLocks noGrp="1"/>
          </p:cNvSpPr>
          <p:nvPr>
            <p:ph type="sldNum" sz="quarter" idx="12"/>
          </p:nvPr>
        </p:nvSpPr>
        <p:spPr/>
        <p:txBody>
          <a:bodyPr/>
          <a:lstStyle/>
          <a:p>
            <a:fld id="{5A33CB2A-1702-4C1D-9CC4-8D472D39F19E}" type="slidenum">
              <a:rPr lang="en-US" smtClean="0"/>
              <a:t>50</a:t>
            </a:fld>
            <a:endParaRPr lang="en-US"/>
          </a:p>
        </p:txBody>
      </p:sp>
      <p:pic>
        <p:nvPicPr>
          <p:cNvPr id="5" name="Picture 4" descr="Seine Jungen kommen nicht lebend zur Welt, sondern als Ei: der Ameisenigel ist ein Kloakentier.">
            <a:extLst>
              <a:ext uri="{FF2B5EF4-FFF2-40B4-BE49-F238E27FC236}">
                <a16:creationId xmlns:a16="http://schemas.microsoft.com/office/drawing/2014/main" id="{FC5725D1-4B15-375D-1BEA-B1D0B980D53A}"/>
              </a:ext>
            </a:extLst>
          </p:cNvPr>
          <p:cNvPicPr>
            <a:picLocks noChangeAspect="1"/>
          </p:cNvPicPr>
          <p:nvPr/>
        </p:nvPicPr>
        <p:blipFill>
          <a:blip r:embed="rId2"/>
          <a:srcRect r="38231" b="8051"/>
          <a:stretch>
            <a:fillRect/>
          </a:stretch>
        </p:blipFill>
        <p:spPr>
          <a:xfrm flipH="1">
            <a:off x="7717833" y="102312"/>
            <a:ext cx="2857727" cy="2836017"/>
          </a:xfrm>
          <a:prstGeom prst="rect">
            <a:avLst/>
          </a:prstGeom>
        </p:spPr>
      </p:pic>
      <p:sp>
        <p:nvSpPr>
          <p:cNvPr id="6" name="TextBox 5">
            <a:extLst>
              <a:ext uri="{FF2B5EF4-FFF2-40B4-BE49-F238E27FC236}">
                <a16:creationId xmlns:a16="http://schemas.microsoft.com/office/drawing/2014/main" id="{032AD658-4011-1E9C-2CF3-E0B803A56451}"/>
              </a:ext>
            </a:extLst>
          </p:cNvPr>
          <p:cNvSpPr txBox="1"/>
          <p:nvPr/>
        </p:nvSpPr>
        <p:spPr>
          <a:xfrm>
            <a:off x="449317" y="4524703"/>
            <a:ext cx="9316775" cy="1095704"/>
          </a:xfrm>
          <a:prstGeom prst="rect">
            <a:avLst/>
          </a:prstGeom>
        </p:spPr>
        <p:txBody>
          <a:bodyPr vert="horz" lIns="91440" tIns="45720" rIns="91440" bIns="45720" rtlCol="0">
            <a:noAutofit/>
          </a:bodyPr>
          <a:lstStyle>
            <a:lvl1pPr indent="0">
              <a:lnSpc>
                <a:spcPct val="120000"/>
              </a:lnSpc>
              <a:spcBef>
                <a:spcPts val="1000"/>
              </a:spcBef>
              <a:buFont typeface="Arial" panose="020B0604020202020204" pitchFamily="34" charset="0"/>
              <a:buNone/>
              <a:defRPr>
                <a:latin typeface="Arial" panose="020B0604020202020204" pitchFamily="34" charset="0"/>
                <a:cs typeface="Arial" panose="020B0604020202020204" pitchFamily="34" charset="0"/>
              </a:defRPr>
            </a:lvl1pPr>
            <a:lvl2pPr marL="548640" indent="-228600">
              <a:lnSpc>
                <a:spcPct val="120000"/>
              </a:lnSpc>
              <a:spcBef>
                <a:spcPts val="500"/>
              </a:spcBef>
              <a:buFont typeface="Neue Haas Grotesk Text Pro" panose="020B0504020202020204" pitchFamily="34" charset="0"/>
              <a:buChar char="–"/>
              <a:defRPr sz="1600">
                <a:latin typeface="Arial" panose="020B0604020202020204" pitchFamily="34" charset="0"/>
                <a:cs typeface="Arial" panose="020B0604020202020204" pitchFamily="34" charset="0"/>
              </a:defRPr>
            </a:lvl2pPr>
            <a:lvl3pPr marL="777240" indent="-228600">
              <a:lnSpc>
                <a:spcPct val="120000"/>
              </a:lnSpc>
              <a:spcBef>
                <a:spcPts val="500"/>
              </a:spcBef>
              <a:buFont typeface="Arial" panose="020B0604020202020204" pitchFamily="34" charset="0"/>
              <a:buChar char="•"/>
              <a:defRPr sz="1400">
                <a:latin typeface="Arial" panose="020B0604020202020204" pitchFamily="34" charset="0"/>
                <a:cs typeface="Arial" panose="020B0604020202020204" pitchFamily="34" charset="0"/>
              </a:defRPr>
            </a:lvl3pPr>
            <a:lvl4pPr marL="914400" indent="-228600">
              <a:lnSpc>
                <a:spcPct val="120000"/>
              </a:lnSpc>
              <a:spcBef>
                <a:spcPts val="500"/>
              </a:spcBef>
              <a:buFont typeface="Neue Haas Grotesk Text Pro" panose="020B0504020202020204" pitchFamily="34" charset="0"/>
              <a:buChar char="–"/>
              <a:defRPr sz="1200">
                <a:latin typeface="Arial" panose="020B0604020202020204" pitchFamily="34" charset="0"/>
                <a:cs typeface="Arial" panose="020B0604020202020204" pitchFamily="34" charset="0"/>
              </a:defRPr>
            </a:lvl4pPr>
            <a:lvl5pPr marL="1097280" indent="-228600">
              <a:lnSpc>
                <a:spcPct val="120000"/>
              </a:lnSpc>
              <a:spcBef>
                <a:spcPts val="500"/>
              </a:spcBef>
              <a:buFont typeface="Arial" panose="020B0604020202020204" pitchFamily="34" charset="0"/>
              <a:buChar char="•"/>
              <a:defRPr sz="1200">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de-CH" dirty="0"/>
              <a:t>Das Männchen hat dazu einen Penis mit 4(!) Eicheln, zwei sind jeweils aktiv und wechseln sich ab. Und das oft! Ein Tier wurde beobachtet 10x hintereinander zu ejakulieren.</a:t>
            </a:r>
          </a:p>
          <a:p>
            <a:r>
              <a:rPr lang="de-CH" dirty="0"/>
              <a:t>In der Paarungszeit schwellen die Hoden auf das Zwanzigfache an, beim Menschen entspräche das etwa einem Kilogramm pro Paar.</a:t>
            </a:r>
          </a:p>
          <a:p>
            <a:r>
              <a:rPr lang="de-CH" dirty="0"/>
              <a:t>Der erigierte Penis misst ein Viertel der Körperlänge, beim Menschen sind das ~45 cm.</a:t>
            </a:r>
          </a:p>
          <a:p>
            <a:endParaRPr lang="de-CH" dirty="0"/>
          </a:p>
        </p:txBody>
      </p:sp>
      <p:pic>
        <p:nvPicPr>
          <p:cNvPr id="8" name="Picture 7">
            <a:extLst>
              <a:ext uri="{FF2B5EF4-FFF2-40B4-BE49-F238E27FC236}">
                <a16:creationId xmlns:a16="http://schemas.microsoft.com/office/drawing/2014/main" id="{BFB5A3C5-9445-AFD9-C7FE-9BF68B9C1D4A}"/>
              </a:ext>
            </a:extLst>
          </p:cNvPr>
          <p:cNvPicPr>
            <a:picLocks noChangeAspect="1"/>
          </p:cNvPicPr>
          <p:nvPr/>
        </p:nvPicPr>
        <p:blipFill>
          <a:blip r:embed="rId3"/>
          <a:stretch>
            <a:fillRect/>
          </a:stretch>
        </p:blipFill>
        <p:spPr>
          <a:xfrm flipH="1">
            <a:off x="10146567" y="3717561"/>
            <a:ext cx="1743251" cy="3037572"/>
          </a:xfrm>
          <a:prstGeom prst="rect">
            <a:avLst/>
          </a:prstGeom>
        </p:spPr>
      </p:pic>
      <p:sp>
        <p:nvSpPr>
          <p:cNvPr id="9" name="Speech Bubble: Rectangle with Corners Rounded 8">
            <a:extLst>
              <a:ext uri="{FF2B5EF4-FFF2-40B4-BE49-F238E27FC236}">
                <a16:creationId xmlns:a16="http://schemas.microsoft.com/office/drawing/2014/main" id="{5D673D98-E4DD-7A28-93B5-A33255F3831B}"/>
              </a:ext>
            </a:extLst>
          </p:cNvPr>
          <p:cNvSpPr/>
          <p:nvPr/>
        </p:nvSpPr>
        <p:spPr>
          <a:xfrm>
            <a:off x="8626676" y="3121210"/>
            <a:ext cx="2006907" cy="1095704"/>
          </a:xfrm>
          <a:prstGeom prst="wedgeRoundRectCallout">
            <a:avLst>
              <a:gd name="adj1" fmla="val 56586"/>
              <a:gd name="adj2" fmla="val 66604"/>
              <a:gd name="adj3" fmla="val 16667"/>
            </a:avLst>
          </a:prstGeom>
          <a:no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de-CH" dirty="0">
                <a:solidFill>
                  <a:schemeClr val="tx1"/>
                </a:solidFill>
                <a:latin typeface="Arial" panose="020B0604020202020204" pitchFamily="34" charset="0"/>
                <a:cs typeface="Arial" panose="020B0604020202020204" pitchFamily="34" charset="0"/>
              </a:rPr>
              <a:t>Die Interpretation überlasse ich Euch</a:t>
            </a:r>
          </a:p>
        </p:txBody>
      </p:sp>
    </p:spTree>
    <p:extLst>
      <p:ext uri="{BB962C8B-B14F-4D97-AF65-F5344CB8AC3E}">
        <p14:creationId xmlns:p14="http://schemas.microsoft.com/office/powerpoint/2010/main" val="4157661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1" end="1"/>
                                            </p:txEl>
                                          </p:spTgt>
                                        </p:tgtEl>
                                        <p:attrNameLst>
                                          <p:attrName>style.visibility</p:attrName>
                                        </p:attrNameLst>
                                      </p:cBhvr>
                                      <p:to>
                                        <p:strVal val="visible"/>
                                      </p:to>
                                    </p:set>
                                    <p:anim calcmode="lin" valueType="num">
                                      <p:cBhvr additive="base">
                                        <p:cTn id="3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E0508-92FE-74FF-7D21-E59C19368740}"/>
              </a:ext>
            </a:extLst>
          </p:cNvPr>
          <p:cNvSpPr>
            <a:spLocks noGrp="1"/>
          </p:cNvSpPr>
          <p:nvPr>
            <p:ph type="title"/>
          </p:nvPr>
        </p:nvSpPr>
        <p:spPr/>
        <p:txBody>
          <a:bodyPr/>
          <a:lstStyle/>
          <a:p>
            <a:endParaRPr lang="de-CH"/>
          </a:p>
        </p:txBody>
      </p:sp>
      <p:pic>
        <p:nvPicPr>
          <p:cNvPr id="6" name="Content Placeholder 5">
            <a:extLst>
              <a:ext uri="{FF2B5EF4-FFF2-40B4-BE49-F238E27FC236}">
                <a16:creationId xmlns:a16="http://schemas.microsoft.com/office/drawing/2014/main" id="{92AF4EFE-F479-BB9F-1B24-038AE2057F32}"/>
              </a:ext>
            </a:extLst>
          </p:cNvPr>
          <p:cNvPicPr>
            <a:picLocks noGrp="1" noChangeAspect="1"/>
          </p:cNvPicPr>
          <p:nvPr>
            <p:ph idx="1"/>
          </p:nvPr>
        </p:nvPicPr>
        <p:blipFill>
          <a:blip r:embed="rId2"/>
          <a:stretch>
            <a:fillRect/>
          </a:stretch>
        </p:blipFill>
        <p:spPr>
          <a:xfrm>
            <a:off x="2597251" y="1852448"/>
            <a:ext cx="6997498" cy="3702380"/>
          </a:xfrm>
          <a:prstGeom prst="rect">
            <a:avLst/>
          </a:prstGeom>
        </p:spPr>
      </p:pic>
      <p:sp>
        <p:nvSpPr>
          <p:cNvPr id="4" name="Slide Number Placeholder 3">
            <a:extLst>
              <a:ext uri="{FF2B5EF4-FFF2-40B4-BE49-F238E27FC236}">
                <a16:creationId xmlns:a16="http://schemas.microsoft.com/office/drawing/2014/main" id="{520E3979-4852-C4AE-6640-7A411959CD82}"/>
              </a:ext>
            </a:extLst>
          </p:cNvPr>
          <p:cNvSpPr>
            <a:spLocks noGrp="1"/>
          </p:cNvSpPr>
          <p:nvPr>
            <p:ph type="sldNum" sz="quarter" idx="12"/>
          </p:nvPr>
        </p:nvSpPr>
        <p:spPr/>
        <p:txBody>
          <a:bodyPr/>
          <a:lstStyle/>
          <a:p>
            <a:fld id="{5A33CB2A-1702-4C1D-9CC4-8D472D39F19E}" type="slidenum">
              <a:rPr lang="en-US" smtClean="0"/>
              <a:t>51</a:t>
            </a:fld>
            <a:endParaRPr lang="en-US"/>
          </a:p>
        </p:txBody>
      </p:sp>
    </p:spTree>
    <p:extLst>
      <p:ext uri="{BB962C8B-B14F-4D97-AF65-F5344CB8AC3E}">
        <p14:creationId xmlns:p14="http://schemas.microsoft.com/office/powerpoint/2010/main" val="4916570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703F2-2895-B89D-887F-3A6020FEC431}"/>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663976C7-860A-280F-0C4C-DD4E1B51D7DE}"/>
              </a:ext>
            </a:extLst>
          </p:cNvPr>
          <p:cNvSpPr>
            <a:spLocks noGrp="1"/>
          </p:cNvSpPr>
          <p:nvPr>
            <p:ph type="sldNum" sz="quarter" idx="12"/>
          </p:nvPr>
        </p:nvSpPr>
        <p:spPr/>
        <p:txBody>
          <a:bodyPr/>
          <a:lstStyle/>
          <a:p>
            <a:fld id="{5A33CB2A-1702-4C1D-9CC4-8D472D39F19E}" type="slidenum">
              <a:rPr lang="en-US" smtClean="0"/>
              <a:t>52</a:t>
            </a:fld>
            <a:endParaRPr lang="en-US"/>
          </a:p>
        </p:txBody>
      </p:sp>
      <p:sp>
        <p:nvSpPr>
          <p:cNvPr id="3" name="Content Placeholder 2">
            <a:extLst>
              <a:ext uri="{FF2B5EF4-FFF2-40B4-BE49-F238E27FC236}">
                <a16:creationId xmlns:a16="http://schemas.microsoft.com/office/drawing/2014/main" id="{D78BAD4B-9D24-9E56-ED0E-A763B92D9D51}"/>
              </a:ext>
            </a:extLst>
          </p:cNvPr>
          <p:cNvSpPr>
            <a:spLocks noGrp="1"/>
          </p:cNvSpPr>
          <p:nvPr>
            <p:ph idx="1"/>
          </p:nvPr>
        </p:nvSpPr>
        <p:spPr>
          <a:xfrm>
            <a:off x="516099" y="1093305"/>
            <a:ext cx="3559288" cy="680316"/>
          </a:xfrm>
        </p:spPr>
        <p:txBody>
          <a:bodyPr/>
          <a:lstStyle/>
          <a:p>
            <a:r>
              <a:rPr lang="de-CH" dirty="0"/>
              <a:t>Die Astgabel, die er nie vergisst</a:t>
            </a:r>
          </a:p>
        </p:txBody>
      </p:sp>
      <p:pic>
        <p:nvPicPr>
          <p:cNvPr id="6" name="Picture 5">
            <a:extLst>
              <a:ext uri="{FF2B5EF4-FFF2-40B4-BE49-F238E27FC236}">
                <a16:creationId xmlns:a16="http://schemas.microsoft.com/office/drawing/2014/main" id="{7E8A986C-8220-C68C-A747-844FF6ED22C0}"/>
              </a:ext>
            </a:extLst>
          </p:cNvPr>
          <p:cNvPicPr>
            <a:picLocks noChangeAspect="1"/>
          </p:cNvPicPr>
          <p:nvPr/>
        </p:nvPicPr>
        <p:blipFill>
          <a:blip r:embed="rId2"/>
          <a:stretch>
            <a:fillRect/>
          </a:stretch>
        </p:blipFill>
        <p:spPr>
          <a:xfrm>
            <a:off x="4466521" y="0"/>
            <a:ext cx="4898572" cy="6858000"/>
          </a:xfrm>
          <a:prstGeom prst="rect">
            <a:avLst/>
          </a:prstGeom>
        </p:spPr>
      </p:pic>
    </p:spTree>
    <p:extLst>
      <p:ext uri="{BB962C8B-B14F-4D97-AF65-F5344CB8AC3E}">
        <p14:creationId xmlns:p14="http://schemas.microsoft.com/office/powerpoint/2010/main" val="30403240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05C96-9E87-0C7C-6A27-D8D22A4508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CE971-A0C3-45FE-0AE1-2950BE30A08F}"/>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39383127-0BF1-F879-3937-35125415A990}"/>
              </a:ext>
            </a:extLst>
          </p:cNvPr>
          <p:cNvSpPr>
            <a:spLocks noGrp="1"/>
          </p:cNvSpPr>
          <p:nvPr>
            <p:ph type="sldNum" sz="quarter" idx="12"/>
          </p:nvPr>
        </p:nvSpPr>
        <p:spPr/>
        <p:txBody>
          <a:bodyPr/>
          <a:lstStyle/>
          <a:p>
            <a:fld id="{5A33CB2A-1702-4C1D-9CC4-8D472D39F19E}" type="slidenum">
              <a:rPr lang="en-US" smtClean="0"/>
              <a:t>53</a:t>
            </a:fld>
            <a:endParaRPr lang="en-US"/>
          </a:p>
        </p:txBody>
      </p:sp>
      <p:sp>
        <p:nvSpPr>
          <p:cNvPr id="6" name="Content Placeholder 5">
            <a:extLst>
              <a:ext uri="{FF2B5EF4-FFF2-40B4-BE49-F238E27FC236}">
                <a16:creationId xmlns:a16="http://schemas.microsoft.com/office/drawing/2014/main" id="{05F3688C-5876-9539-EEA8-8651AAB58AA6}"/>
              </a:ext>
            </a:extLst>
          </p:cNvPr>
          <p:cNvSpPr>
            <a:spLocks noGrp="1"/>
          </p:cNvSpPr>
          <p:nvPr>
            <p:ph idx="1"/>
          </p:nvPr>
        </p:nvSpPr>
        <p:spPr/>
        <p:txBody>
          <a:bodyPr/>
          <a:lstStyle/>
          <a:p>
            <a:r>
              <a:rPr lang="de-CH" dirty="0"/>
              <a:t>Einer ist immer </a:t>
            </a:r>
            <a:br>
              <a:rPr lang="de-CH" dirty="0"/>
            </a:br>
            <a:r>
              <a:rPr lang="de-CH" dirty="0"/>
              <a:t>«anders»</a:t>
            </a:r>
          </a:p>
        </p:txBody>
      </p:sp>
      <p:pic>
        <p:nvPicPr>
          <p:cNvPr id="5" name="Picture 4">
            <a:extLst>
              <a:ext uri="{FF2B5EF4-FFF2-40B4-BE49-F238E27FC236}">
                <a16:creationId xmlns:a16="http://schemas.microsoft.com/office/drawing/2014/main" id="{3B3B7915-DF3B-9D2D-6C79-2F6DBA6B9BEA}"/>
              </a:ext>
            </a:extLst>
          </p:cNvPr>
          <p:cNvPicPr>
            <a:picLocks noChangeAspect="1"/>
          </p:cNvPicPr>
          <p:nvPr/>
        </p:nvPicPr>
        <p:blipFill>
          <a:blip r:embed="rId2"/>
          <a:stretch>
            <a:fillRect/>
          </a:stretch>
        </p:blipFill>
        <p:spPr>
          <a:xfrm>
            <a:off x="2230828" y="933537"/>
            <a:ext cx="9015241" cy="5540220"/>
          </a:xfrm>
          <a:prstGeom prst="rect">
            <a:avLst/>
          </a:prstGeom>
        </p:spPr>
      </p:pic>
    </p:spTree>
    <p:extLst>
      <p:ext uri="{BB962C8B-B14F-4D97-AF65-F5344CB8AC3E}">
        <p14:creationId xmlns:p14="http://schemas.microsoft.com/office/powerpoint/2010/main" val="8997704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7A6E9-F767-A566-E8C3-96CDDA36C4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9E38D8-1A73-4347-09EB-9C75479B0C6F}"/>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47C8E6B0-030C-A082-5CC3-0E60720990CB}"/>
              </a:ext>
            </a:extLst>
          </p:cNvPr>
          <p:cNvSpPr>
            <a:spLocks noGrp="1"/>
          </p:cNvSpPr>
          <p:nvPr>
            <p:ph type="sldNum" sz="quarter" idx="12"/>
          </p:nvPr>
        </p:nvSpPr>
        <p:spPr/>
        <p:txBody>
          <a:bodyPr/>
          <a:lstStyle/>
          <a:p>
            <a:fld id="{5A33CB2A-1702-4C1D-9CC4-8D472D39F19E}" type="slidenum">
              <a:rPr lang="en-US" smtClean="0"/>
              <a:t>54</a:t>
            </a:fld>
            <a:endParaRPr lang="en-US"/>
          </a:p>
        </p:txBody>
      </p:sp>
      <p:sp>
        <p:nvSpPr>
          <p:cNvPr id="6" name="Content Placeholder 5">
            <a:extLst>
              <a:ext uri="{FF2B5EF4-FFF2-40B4-BE49-F238E27FC236}">
                <a16:creationId xmlns:a16="http://schemas.microsoft.com/office/drawing/2014/main" id="{0758DA64-A681-6DB2-4E92-BFA6E5E1F4D9}"/>
              </a:ext>
            </a:extLst>
          </p:cNvPr>
          <p:cNvSpPr>
            <a:spLocks noGrp="1"/>
          </p:cNvSpPr>
          <p:nvPr>
            <p:ph idx="1"/>
          </p:nvPr>
        </p:nvSpPr>
        <p:spPr/>
        <p:txBody>
          <a:bodyPr/>
          <a:lstStyle/>
          <a:p>
            <a:r>
              <a:rPr lang="de-CH" dirty="0"/>
              <a:t>Mist!</a:t>
            </a:r>
          </a:p>
          <a:p>
            <a:r>
              <a:rPr lang="de-CH" dirty="0"/>
              <a:t>Verschlafen!</a:t>
            </a:r>
          </a:p>
        </p:txBody>
      </p:sp>
      <p:pic>
        <p:nvPicPr>
          <p:cNvPr id="5" name="Picture 4">
            <a:extLst>
              <a:ext uri="{FF2B5EF4-FFF2-40B4-BE49-F238E27FC236}">
                <a16:creationId xmlns:a16="http://schemas.microsoft.com/office/drawing/2014/main" id="{A88A0706-B396-2916-D5F2-D8CFA8238BDB}"/>
              </a:ext>
            </a:extLst>
          </p:cNvPr>
          <p:cNvPicPr>
            <a:picLocks noChangeAspect="1"/>
          </p:cNvPicPr>
          <p:nvPr/>
        </p:nvPicPr>
        <p:blipFill>
          <a:blip r:embed="rId2"/>
          <a:stretch>
            <a:fillRect/>
          </a:stretch>
        </p:blipFill>
        <p:spPr>
          <a:xfrm>
            <a:off x="2212830" y="1018096"/>
            <a:ext cx="8011108" cy="5530825"/>
          </a:xfrm>
          <a:prstGeom prst="rect">
            <a:avLst/>
          </a:prstGeom>
        </p:spPr>
      </p:pic>
    </p:spTree>
    <p:extLst>
      <p:ext uri="{BB962C8B-B14F-4D97-AF65-F5344CB8AC3E}">
        <p14:creationId xmlns:p14="http://schemas.microsoft.com/office/powerpoint/2010/main" val="3166386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176FF-B342-136E-EB82-F74C7EC97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57D41-50C7-6556-9464-70CDF31D3A28}"/>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E0C90F3D-32FE-D347-2CDC-14C223D9973A}"/>
              </a:ext>
            </a:extLst>
          </p:cNvPr>
          <p:cNvSpPr>
            <a:spLocks noGrp="1"/>
          </p:cNvSpPr>
          <p:nvPr>
            <p:ph type="sldNum" sz="quarter" idx="12"/>
          </p:nvPr>
        </p:nvSpPr>
        <p:spPr/>
        <p:txBody>
          <a:bodyPr/>
          <a:lstStyle/>
          <a:p>
            <a:fld id="{5A33CB2A-1702-4C1D-9CC4-8D472D39F19E}" type="slidenum">
              <a:rPr lang="en-US" smtClean="0"/>
              <a:t>55</a:t>
            </a:fld>
            <a:endParaRPr lang="en-US"/>
          </a:p>
        </p:txBody>
      </p:sp>
      <p:sp>
        <p:nvSpPr>
          <p:cNvPr id="6" name="Content Placeholder 5">
            <a:extLst>
              <a:ext uri="{FF2B5EF4-FFF2-40B4-BE49-F238E27FC236}">
                <a16:creationId xmlns:a16="http://schemas.microsoft.com/office/drawing/2014/main" id="{D0847C2C-D741-F448-9109-DE30ED7994D8}"/>
              </a:ext>
            </a:extLst>
          </p:cNvPr>
          <p:cNvSpPr>
            <a:spLocks noGrp="1"/>
          </p:cNvSpPr>
          <p:nvPr>
            <p:ph idx="1"/>
          </p:nvPr>
        </p:nvSpPr>
        <p:spPr/>
        <p:txBody>
          <a:bodyPr/>
          <a:lstStyle/>
          <a:p>
            <a:r>
              <a:rPr lang="de-CH" dirty="0"/>
              <a:t>Angry Bird I</a:t>
            </a:r>
          </a:p>
        </p:txBody>
      </p:sp>
      <p:pic>
        <p:nvPicPr>
          <p:cNvPr id="5" name="Picture 4">
            <a:extLst>
              <a:ext uri="{FF2B5EF4-FFF2-40B4-BE49-F238E27FC236}">
                <a16:creationId xmlns:a16="http://schemas.microsoft.com/office/drawing/2014/main" id="{1CBF961D-D9B3-4FBA-F273-BA764D20CBD0}"/>
              </a:ext>
            </a:extLst>
          </p:cNvPr>
          <p:cNvPicPr>
            <a:picLocks noChangeAspect="1"/>
          </p:cNvPicPr>
          <p:nvPr/>
        </p:nvPicPr>
        <p:blipFill>
          <a:blip r:embed="rId2"/>
          <a:stretch>
            <a:fillRect/>
          </a:stretch>
        </p:blipFill>
        <p:spPr>
          <a:xfrm>
            <a:off x="2218977" y="1011864"/>
            <a:ext cx="7519340" cy="5383565"/>
          </a:xfrm>
          <a:prstGeom prst="rect">
            <a:avLst/>
          </a:prstGeom>
        </p:spPr>
      </p:pic>
    </p:spTree>
    <p:extLst>
      <p:ext uri="{BB962C8B-B14F-4D97-AF65-F5344CB8AC3E}">
        <p14:creationId xmlns:p14="http://schemas.microsoft.com/office/powerpoint/2010/main" val="15357490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9CF5-388C-A773-8A0C-1FB1A0949E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B8E83-5D28-46F2-DD3D-9125C61AA830}"/>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23F82A62-7C3E-BD61-AFFD-01BA108499B2}"/>
              </a:ext>
            </a:extLst>
          </p:cNvPr>
          <p:cNvSpPr>
            <a:spLocks noGrp="1"/>
          </p:cNvSpPr>
          <p:nvPr>
            <p:ph type="sldNum" sz="quarter" idx="12"/>
          </p:nvPr>
        </p:nvSpPr>
        <p:spPr/>
        <p:txBody>
          <a:bodyPr/>
          <a:lstStyle/>
          <a:p>
            <a:fld id="{5A33CB2A-1702-4C1D-9CC4-8D472D39F19E}" type="slidenum">
              <a:rPr lang="en-US" smtClean="0"/>
              <a:t>56</a:t>
            </a:fld>
            <a:endParaRPr lang="en-US"/>
          </a:p>
        </p:txBody>
      </p:sp>
      <p:sp>
        <p:nvSpPr>
          <p:cNvPr id="6" name="Content Placeholder 5">
            <a:extLst>
              <a:ext uri="{FF2B5EF4-FFF2-40B4-BE49-F238E27FC236}">
                <a16:creationId xmlns:a16="http://schemas.microsoft.com/office/drawing/2014/main" id="{B20D4532-8CDA-D42C-24D3-813CE5C92AFE}"/>
              </a:ext>
            </a:extLst>
          </p:cNvPr>
          <p:cNvSpPr>
            <a:spLocks noGrp="1"/>
          </p:cNvSpPr>
          <p:nvPr>
            <p:ph idx="1"/>
          </p:nvPr>
        </p:nvSpPr>
        <p:spPr/>
        <p:txBody>
          <a:bodyPr/>
          <a:lstStyle/>
          <a:p>
            <a:r>
              <a:rPr lang="de-CH" dirty="0"/>
              <a:t>Angry Bird II</a:t>
            </a:r>
          </a:p>
        </p:txBody>
      </p:sp>
      <p:pic>
        <p:nvPicPr>
          <p:cNvPr id="5" name="Picture 4">
            <a:extLst>
              <a:ext uri="{FF2B5EF4-FFF2-40B4-BE49-F238E27FC236}">
                <a16:creationId xmlns:a16="http://schemas.microsoft.com/office/drawing/2014/main" id="{66EA771E-D7C7-FF27-8512-4E951412C9AB}"/>
              </a:ext>
            </a:extLst>
          </p:cNvPr>
          <p:cNvPicPr>
            <a:picLocks noChangeAspect="1"/>
          </p:cNvPicPr>
          <p:nvPr/>
        </p:nvPicPr>
        <p:blipFill>
          <a:blip r:embed="rId2"/>
          <a:stretch>
            <a:fillRect/>
          </a:stretch>
        </p:blipFill>
        <p:spPr>
          <a:xfrm>
            <a:off x="3782757" y="0"/>
            <a:ext cx="4626485" cy="6858000"/>
          </a:xfrm>
          <a:prstGeom prst="rect">
            <a:avLst/>
          </a:prstGeom>
        </p:spPr>
      </p:pic>
    </p:spTree>
    <p:extLst>
      <p:ext uri="{BB962C8B-B14F-4D97-AF65-F5344CB8AC3E}">
        <p14:creationId xmlns:p14="http://schemas.microsoft.com/office/powerpoint/2010/main" val="992358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2838A-4926-84F3-488C-58AF6EF037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B4837A-230F-2AD0-2170-0C03ECC65FDD}"/>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9200D38A-24BA-927B-787F-B02C9ECE74D9}"/>
              </a:ext>
            </a:extLst>
          </p:cNvPr>
          <p:cNvSpPr>
            <a:spLocks noGrp="1"/>
          </p:cNvSpPr>
          <p:nvPr>
            <p:ph type="sldNum" sz="quarter" idx="12"/>
          </p:nvPr>
        </p:nvSpPr>
        <p:spPr/>
        <p:txBody>
          <a:bodyPr/>
          <a:lstStyle/>
          <a:p>
            <a:fld id="{5A33CB2A-1702-4C1D-9CC4-8D472D39F19E}" type="slidenum">
              <a:rPr lang="en-US" smtClean="0"/>
              <a:t>57</a:t>
            </a:fld>
            <a:endParaRPr lang="en-US"/>
          </a:p>
        </p:txBody>
      </p:sp>
      <p:sp>
        <p:nvSpPr>
          <p:cNvPr id="6" name="Content Placeholder 5">
            <a:extLst>
              <a:ext uri="{FF2B5EF4-FFF2-40B4-BE49-F238E27FC236}">
                <a16:creationId xmlns:a16="http://schemas.microsoft.com/office/drawing/2014/main" id="{2D9754A4-DA99-6E69-F629-936BF28299A3}"/>
              </a:ext>
            </a:extLst>
          </p:cNvPr>
          <p:cNvSpPr>
            <a:spLocks noGrp="1"/>
          </p:cNvSpPr>
          <p:nvPr>
            <p:ph idx="1"/>
          </p:nvPr>
        </p:nvSpPr>
        <p:spPr/>
        <p:txBody>
          <a:bodyPr/>
          <a:lstStyle/>
          <a:p>
            <a:r>
              <a:rPr lang="de-CH" dirty="0"/>
              <a:t>Ballerina</a:t>
            </a:r>
          </a:p>
        </p:txBody>
      </p:sp>
      <p:pic>
        <p:nvPicPr>
          <p:cNvPr id="5" name="Picture 4">
            <a:extLst>
              <a:ext uri="{FF2B5EF4-FFF2-40B4-BE49-F238E27FC236}">
                <a16:creationId xmlns:a16="http://schemas.microsoft.com/office/drawing/2014/main" id="{57F4A6FB-E32F-F89E-A6CC-D5D181A88382}"/>
              </a:ext>
            </a:extLst>
          </p:cNvPr>
          <p:cNvPicPr>
            <a:picLocks noChangeAspect="1"/>
          </p:cNvPicPr>
          <p:nvPr/>
        </p:nvPicPr>
        <p:blipFill>
          <a:blip r:embed="rId2"/>
          <a:stretch>
            <a:fillRect/>
          </a:stretch>
        </p:blipFill>
        <p:spPr>
          <a:xfrm>
            <a:off x="2892973" y="840153"/>
            <a:ext cx="6570756" cy="5914980"/>
          </a:xfrm>
          <a:prstGeom prst="rect">
            <a:avLst/>
          </a:prstGeom>
        </p:spPr>
      </p:pic>
    </p:spTree>
    <p:extLst>
      <p:ext uri="{BB962C8B-B14F-4D97-AF65-F5344CB8AC3E}">
        <p14:creationId xmlns:p14="http://schemas.microsoft.com/office/powerpoint/2010/main" val="11986186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1581-1AC2-9228-24E5-DE7CF5374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BA9C9-7CEE-9730-EC03-C75BC9E5DC33}"/>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36DFD26B-4FFA-453F-6109-75A5766C34F2}"/>
              </a:ext>
            </a:extLst>
          </p:cNvPr>
          <p:cNvSpPr>
            <a:spLocks noGrp="1"/>
          </p:cNvSpPr>
          <p:nvPr>
            <p:ph type="sldNum" sz="quarter" idx="12"/>
          </p:nvPr>
        </p:nvSpPr>
        <p:spPr/>
        <p:txBody>
          <a:bodyPr/>
          <a:lstStyle/>
          <a:p>
            <a:fld id="{5A33CB2A-1702-4C1D-9CC4-8D472D39F19E}" type="slidenum">
              <a:rPr lang="en-US" smtClean="0"/>
              <a:t>58</a:t>
            </a:fld>
            <a:endParaRPr lang="en-US"/>
          </a:p>
        </p:txBody>
      </p:sp>
      <p:sp>
        <p:nvSpPr>
          <p:cNvPr id="6" name="Content Placeholder 5">
            <a:extLst>
              <a:ext uri="{FF2B5EF4-FFF2-40B4-BE49-F238E27FC236}">
                <a16:creationId xmlns:a16="http://schemas.microsoft.com/office/drawing/2014/main" id="{4C03CFB0-998E-02F4-C04D-62A004CCA7E1}"/>
              </a:ext>
            </a:extLst>
          </p:cNvPr>
          <p:cNvSpPr>
            <a:spLocks noGrp="1"/>
          </p:cNvSpPr>
          <p:nvPr>
            <p:ph idx="1"/>
          </p:nvPr>
        </p:nvSpPr>
        <p:spPr/>
        <p:txBody>
          <a:bodyPr/>
          <a:lstStyle/>
          <a:p>
            <a:r>
              <a:rPr lang="de-CH" dirty="0"/>
              <a:t>Geheimer</a:t>
            </a:r>
            <a:br>
              <a:rPr lang="de-CH" dirty="0"/>
            </a:br>
            <a:r>
              <a:rPr lang="de-CH" dirty="0"/>
              <a:t>Kuss</a:t>
            </a:r>
          </a:p>
        </p:txBody>
      </p:sp>
      <p:pic>
        <p:nvPicPr>
          <p:cNvPr id="5" name="Picture 4">
            <a:extLst>
              <a:ext uri="{FF2B5EF4-FFF2-40B4-BE49-F238E27FC236}">
                <a16:creationId xmlns:a16="http://schemas.microsoft.com/office/drawing/2014/main" id="{9EB45A6A-70C9-4409-5CDF-E023ED284729}"/>
              </a:ext>
            </a:extLst>
          </p:cNvPr>
          <p:cNvPicPr>
            <a:picLocks noChangeAspect="1"/>
          </p:cNvPicPr>
          <p:nvPr/>
        </p:nvPicPr>
        <p:blipFill>
          <a:blip r:embed="rId2"/>
          <a:stretch>
            <a:fillRect/>
          </a:stretch>
        </p:blipFill>
        <p:spPr>
          <a:xfrm>
            <a:off x="1764138" y="910424"/>
            <a:ext cx="9609653" cy="5227773"/>
          </a:xfrm>
          <a:prstGeom prst="rect">
            <a:avLst/>
          </a:prstGeom>
        </p:spPr>
      </p:pic>
    </p:spTree>
    <p:extLst>
      <p:ext uri="{BB962C8B-B14F-4D97-AF65-F5344CB8AC3E}">
        <p14:creationId xmlns:p14="http://schemas.microsoft.com/office/powerpoint/2010/main" val="22884955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9AE89-8A30-5EE8-B4E0-1F9945D046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CFF1A-66A5-5014-15DC-B1D0504091FD}"/>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320B8CD0-BD0B-90B9-6490-FF470F8B189F}"/>
              </a:ext>
            </a:extLst>
          </p:cNvPr>
          <p:cNvSpPr>
            <a:spLocks noGrp="1"/>
          </p:cNvSpPr>
          <p:nvPr>
            <p:ph type="sldNum" sz="quarter" idx="12"/>
          </p:nvPr>
        </p:nvSpPr>
        <p:spPr/>
        <p:txBody>
          <a:bodyPr/>
          <a:lstStyle/>
          <a:p>
            <a:fld id="{5A33CB2A-1702-4C1D-9CC4-8D472D39F19E}" type="slidenum">
              <a:rPr lang="en-US" smtClean="0"/>
              <a:t>59</a:t>
            </a:fld>
            <a:endParaRPr lang="en-US"/>
          </a:p>
        </p:txBody>
      </p:sp>
      <p:sp>
        <p:nvSpPr>
          <p:cNvPr id="6" name="Content Placeholder 5">
            <a:extLst>
              <a:ext uri="{FF2B5EF4-FFF2-40B4-BE49-F238E27FC236}">
                <a16:creationId xmlns:a16="http://schemas.microsoft.com/office/drawing/2014/main" id="{D40FC884-99EB-3D62-4438-23C4E1630661}"/>
              </a:ext>
            </a:extLst>
          </p:cNvPr>
          <p:cNvSpPr>
            <a:spLocks noGrp="1"/>
          </p:cNvSpPr>
          <p:nvPr>
            <p:ph idx="1"/>
          </p:nvPr>
        </p:nvSpPr>
        <p:spPr/>
        <p:txBody>
          <a:bodyPr/>
          <a:lstStyle/>
          <a:p>
            <a:r>
              <a:rPr lang="de-CH" dirty="0"/>
              <a:t>Auf dem </a:t>
            </a:r>
            <a:br>
              <a:rPr lang="de-CH" dirty="0"/>
            </a:br>
            <a:r>
              <a:rPr lang="de-CH" dirty="0"/>
              <a:t>Laufsteg</a:t>
            </a:r>
          </a:p>
        </p:txBody>
      </p:sp>
      <p:pic>
        <p:nvPicPr>
          <p:cNvPr id="7" name="Picture 6">
            <a:extLst>
              <a:ext uri="{FF2B5EF4-FFF2-40B4-BE49-F238E27FC236}">
                <a16:creationId xmlns:a16="http://schemas.microsoft.com/office/drawing/2014/main" id="{AE6A89D5-D09F-A4A9-2815-84D7136C840C}"/>
              </a:ext>
            </a:extLst>
          </p:cNvPr>
          <p:cNvPicPr>
            <a:picLocks noChangeAspect="1"/>
          </p:cNvPicPr>
          <p:nvPr/>
        </p:nvPicPr>
        <p:blipFill>
          <a:blip r:embed="rId2"/>
          <a:stretch>
            <a:fillRect/>
          </a:stretch>
        </p:blipFill>
        <p:spPr>
          <a:xfrm>
            <a:off x="2050880" y="1185018"/>
            <a:ext cx="7948349" cy="5037257"/>
          </a:xfrm>
          <a:prstGeom prst="rect">
            <a:avLst/>
          </a:prstGeom>
        </p:spPr>
      </p:pic>
    </p:spTree>
    <p:extLst>
      <p:ext uri="{BB962C8B-B14F-4D97-AF65-F5344CB8AC3E}">
        <p14:creationId xmlns:p14="http://schemas.microsoft.com/office/powerpoint/2010/main" val="34129499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4051-497E-566F-BB18-04099866B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B5FA3-64DA-FE75-8671-D75BEC70D1DC}"/>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55C34FC0-A8FE-FDD9-FAF3-BE962F0A2BFC}"/>
              </a:ext>
            </a:extLst>
          </p:cNvPr>
          <p:cNvSpPr>
            <a:spLocks noGrp="1"/>
          </p:cNvSpPr>
          <p:nvPr>
            <p:ph type="sldNum" sz="quarter" idx="12"/>
          </p:nvPr>
        </p:nvSpPr>
        <p:spPr/>
        <p:txBody>
          <a:bodyPr/>
          <a:lstStyle/>
          <a:p>
            <a:fld id="{5A33CB2A-1702-4C1D-9CC4-8D472D39F19E}" type="slidenum">
              <a:rPr lang="en-US" smtClean="0"/>
              <a:t>60</a:t>
            </a:fld>
            <a:endParaRPr lang="en-US"/>
          </a:p>
        </p:txBody>
      </p:sp>
      <p:sp>
        <p:nvSpPr>
          <p:cNvPr id="6" name="Content Placeholder 5">
            <a:extLst>
              <a:ext uri="{FF2B5EF4-FFF2-40B4-BE49-F238E27FC236}">
                <a16:creationId xmlns:a16="http://schemas.microsoft.com/office/drawing/2014/main" id="{963DA972-37D6-BF59-85FF-46187031A140}"/>
              </a:ext>
            </a:extLst>
          </p:cNvPr>
          <p:cNvSpPr>
            <a:spLocks noGrp="1"/>
          </p:cNvSpPr>
          <p:nvPr>
            <p:ph idx="1"/>
          </p:nvPr>
        </p:nvSpPr>
        <p:spPr/>
        <p:txBody>
          <a:bodyPr/>
          <a:lstStyle/>
          <a:p>
            <a:r>
              <a:rPr lang="de-CH" dirty="0"/>
              <a:t>Mittagsschlaf</a:t>
            </a:r>
          </a:p>
        </p:txBody>
      </p:sp>
      <p:pic>
        <p:nvPicPr>
          <p:cNvPr id="5" name="Picture 4">
            <a:extLst>
              <a:ext uri="{FF2B5EF4-FFF2-40B4-BE49-F238E27FC236}">
                <a16:creationId xmlns:a16="http://schemas.microsoft.com/office/drawing/2014/main" id="{DA645A6C-97A3-5D3F-9980-A7DEDF239646}"/>
              </a:ext>
            </a:extLst>
          </p:cNvPr>
          <p:cNvPicPr>
            <a:picLocks noChangeAspect="1"/>
          </p:cNvPicPr>
          <p:nvPr/>
        </p:nvPicPr>
        <p:blipFill>
          <a:blip r:embed="rId2"/>
          <a:stretch>
            <a:fillRect/>
          </a:stretch>
        </p:blipFill>
        <p:spPr>
          <a:xfrm>
            <a:off x="2144111" y="1093305"/>
            <a:ext cx="8076298" cy="5556493"/>
          </a:xfrm>
          <a:prstGeom prst="rect">
            <a:avLst/>
          </a:prstGeom>
        </p:spPr>
      </p:pic>
    </p:spTree>
    <p:extLst>
      <p:ext uri="{BB962C8B-B14F-4D97-AF65-F5344CB8AC3E}">
        <p14:creationId xmlns:p14="http://schemas.microsoft.com/office/powerpoint/2010/main" val="233385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CB023-50A9-CDF7-5742-3F300C64E6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891EFF-FCC2-5833-3EDC-3EFB1305B3BB}"/>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7B1908B4-6448-1DB7-A0CD-C226E6DA265E}"/>
              </a:ext>
            </a:extLst>
          </p:cNvPr>
          <p:cNvSpPr>
            <a:spLocks noGrp="1"/>
          </p:cNvSpPr>
          <p:nvPr>
            <p:ph type="sldNum" sz="quarter" idx="12"/>
          </p:nvPr>
        </p:nvSpPr>
        <p:spPr/>
        <p:txBody>
          <a:bodyPr/>
          <a:lstStyle/>
          <a:p>
            <a:fld id="{5A33CB2A-1702-4C1D-9CC4-8D472D39F19E}" type="slidenum">
              <a:rPr lang="en-US" smtClean="0"/>
              <a:t>61</a:t>
            </a:fld>
            <a:endParaRPr lang="en-US"/>
          </a:p>
        </p:txBody>
      </p:sp>
      <p:sp>
        <p:nvSpPr>
          <p:cNvPr id="6" name="Content Placeholder 5">
            <a:extLst>
              <a:ext uri="{FF2B5EF4-FFF2-40B4-BE49-F238E27FC236}">
                <a16:creationId xmlns:a16="http://schemas.microsoft.com/office/drawing/2014/main" id="{D206A9E5-EC03-128B-3BD1-E0BD40EF2FE4}"/>
              </a:ext>
            </a:extLst>
          </p:cNvPr>
          <p:cNvSpPr>
            <a:spLocks noGrp="1"/>
          </p:cNvSpPr>
          <p:nvPr>
            <p:ph idx="1"/>
          </p:nvPr>
        </p:nvSpPr>
        <p:spPr/>
        <p:txBody>
          <a:bodyPr/>
          <a:lstStyle/>
          <a:p>
            <a:r>
              <a:rPr lang="de-CH" dirty="0"/>
              <a:t>Elvis</a:t>
            </a:r>
          </a:p>
        </p:txBody>
      </p:sp>
      <p:pic>
        <p:nvPicPr>
          <p:cNvPr id="5" name="Picture 4">
            <a:extLst>
              <a:ext uri="{FF2B5EF4-FFF2-40B4-BE49-F238E27FC236}">
                <a16:creationId xmlns:a16="http://schemas.microsoft.com/office/drawing/2014/main" id="{44BAB3D8-88F8-7D28-77CF-933F6B2623B6}"/>
              </a:ext>
            </a:extLst>
          </p:cNvPr>
          <p:cNvPicPr>
            <a:picLocks noChangeAspect="1"/>
          </p:cNvPicPr>
          <p:nvPr/>
        </p:nvPicPr>
        <p:blipFill>
          <a:blip r:embed="rId2"/>
          <a:stretch>
            <a:fillRect/>
          </a:stretch>
        </p:blipFill>
        <p:spPr>
          <a:xfrm>
            <a:off x="1592316" y="835595"/>
            <a:ext cx="9254539" cy="5813396"/>
          </a:xfrm>
          <a:prstGeom prst="rect">
            <a:avLst/>
          </a:prstGeom>
        </p:spPr>
      </p:pic>
    </p:spTree>
    <p:extLst>
      <p:ext uri="{BB962C8B-B14F-4D97-AF65-F5344CB8AC3E}">
        <p14:creationId xmlns:p14="http://schemas.microsoft.com/office/powerpoint/2010/main" val="1477249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FCA9D-11CD-45E9-8D5D-29B059FE8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1D97FA-1EEE-2888-E3DF-21EA5AEBA591}"/>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6F8281B5-9A89-B3FA-A04C-EAC4024B7EA8}"/>
              </a:ext>
            </a:extLst>
          </p:cNvPr>
          <p:cNvSpPr>
            <a:spLocks noGrp="1"/>
          </p:cNvSpPr>
          <p:nvPr>
            <p:ph type="sldNum" sz="quarter" idx="12"/>
          </p:nvPr>
        </p:nvSpPr>
        <p:spPr/>
        <p:txBody>
          <a:bodyPr/>
          <a:lstStyle/>
          <a:p>
            <a:fld id="{5A33CB2A-1702-4C1D-9CC4-8D472D39F19E}" type="slidenum">
              <a:rPr lang="en-US" smtClean="0"/>
              <a:t>62</a:t>
            </a:fld>
            <a:endParaRPr lang="en-US"/>
          </a:p>
        </p:txBody>
      </p:sp>
      <p:sp>
        <p:nvSpPr>
          <p:cNvPr id="6" name="Content Placeholder 5">
            <a:extLst>
              <a:ext uri="{FF2B5EF4-FFF2-40B4-BE49-F238E27FC236}">
                <a16:creationId xmlns:a16="http://schemas.microsoft.com/office/drawing/2014/main" id="{F1056C92-91E5-0194-5096-701E5820B277}"/>
              </a:ext>
            </a:extLst>
          </p:cNvPr>
          <p:cNvSpPr>
            <a:spLocks noGrp="1"/>
          </p:cNvSpPr>
          <p:nvPr>
            <p:ph idx="1"/>
          </p:nvPr>
        </p:nvSpPr>
        <p:spPr/>
        <p:txBody>
          <a:bodyPr/>
          <a:lstStyle/>
          <a:p>
            <a:r>
              <a:rPr lang="de-CH" dirty="0"/>
              <a:t>Frisuren-Check</a:t>
            </a:r>
            <a:br>
              <a:rPr lang="de-CH" dirty="0"/>
            </a:br>
            <a:r>
              <a:rPr lang="de-CH" dirty="0"/>
              <a:t>vor dem </a:t>
            </a:r>
            <a:br>
              <a:rPr lang="de-CH" dirty="0"/>
            </a:br>
            <a:r>
              <a:rPr lang="de-CH" dirty="0"/>
              <a:t>Familien-Foto</a:t>
            </a:r>
          </a:p>
        </p:txBody>
      </p:sp>
      <p:pic>
        <p:nvPicPr>
          <p:cNvPr id="5" name="Picture 4">
            <a:extLst>
              <a:ext uri="{FF2B5EF4-FFF2-40B4-BE49-F238E27FC236}">
                <a16:creationId xmlns:a16="http://schemas.microsoft.com/office/drawing/2014/main" id="{961150C8-FD4B-F106-52B5-8E64464706CF}"/>
              </a:ext>
            </a:extLst>
          </p:cNvPr>
          <p:cNvPicPr>
            <a:picLocks noChangeAspect="1"/>
          </p:cNvPicPr>
          <p:nvPr/>
        </p:nvPicPr>
        <p:blipFill>
          <a:blip r:embed="rId2"/>
          <a:stretch>
            <a:fillRect/>
          </a:stretch>
        </p:blipFill>
        <p:spPr>
          <a:xfrm>
            <a:off x="2377197" y="910423"/>
            <a:ext cx="6735272" cy="5563921"/>
          </a:xfrm>
          <a:prstGeom prst="rect">
            <a:avLst/>
          </a:prstGeom>
        </p:spPr>
      </p:pic>
    </p:spTree>
    <p:extLst>
      <p:ext uri="{BB962C8B-B14F-4D97-AF65-F5344CB8AC3E}">
        <p14:creationId xmlns:p14="http://schemas.microsoft.com/office/powerpoint/2010/main" val="11752835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1EC95-DF63-2E9F-1EC8-9B63BBBC9A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E6D3C0-A4F6-F165-FBA3-3EE665B0DD83}"/>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52303D4C-3209-9C3A-52DD-45D5094225A2}"/>
              </a:ext>
            </a:extLst>
          </p:cNvPr>
          <p:cNvSpPr>
            <a:spLocks noGrp="1"/>
          </p:cNvSpPr>
          <p:nvPr>
            <p:ph type="sldNum" sz="quarter" idx="12"/>
          </p:nvPr>
        </p:nvSpPr>
        <p:spPr/>
        <p:txBody>
          <a:bodyPr/>
          <a:lstStyle/>
          <a:p>
            <a:fld id="{5A33CB2A-1702-4C1D-9CC4-8D472D39F19E}" type="slidenum">
              <a:rPr lang="en-US" smtClean="0"/>
              <a:t>63</a:t>
            </a:fld>
            <a:endParaRPr lang="en-US"/>
          </a:p>
        </p:txBody>
      </p:sp>
      <p:sp>
        <p:nvSpPr>
          <p:cNvPr id="6" name="Content Placeholder 5">
            <a:extLst>
              <a:ext uri="{FF2B5EF4-FFF2-40B4-BE49-F238E27FC236}">
                <a16:creationId xmlns:a16="http://schemas.microsoft.com/office/drawing/2014/main" id="{F59E6C8D-569B-9D6F-49B0-F00BBC4E4AE5}"/>
              </a:ext>
            </a:extLst>
          </p:cNvPr>
          <p:cNvSpPr>
            <a:spLocks noGrp="1"/>
          </p:cNvSpPr>
          <p:nvPr>
            <p:ph idx="1"/>
          </p:nvPr>
        </p:nvSpPr>
        <p:spPr/>
        <p:txBody>
          <a:bodyPr/>
          <a:lstStyle/>
          <a:p>
            <a:r>
              <a:rPr lang="de-CH" dirty="0"/>
              <a:t>Picasso</a:t>
            </a:r>
          </a:p>
        </p:txBody>
      </p:sp>
      <p:pic>
        <p:nvPicPr>
          <p:cNvPr id="5" name="Picture 4">
            <a:extLst>
              <a:ext uri="{FF2B5EF4-FFF2-40B4-BE49-F238E27FC236}">
                <a16:creationId xmlns:a16="http://schemas.microsoft.com/office/drawing/2014/main" id="{FD486E7D-2E98-182F-4A4D-95848975CDFF}"/>
              </a:ext>
            </a:extLst>
          </p:cNvPr>
          <p:cNvPicPr>
            <a:picLocks noChangeAspect="1"/>
          </p:cNvPicPr>
          <p:nvPr/>
        </p:nvPicPr>
        <p:blipFill>
          <a:blip r:embed="rId2"/>
          <a:stretch>
            <a:fillRect/>
          </a:stretch>
        </p:blipFill>
        <p:spPr>
          <a:xfrm>
            <a:off x="2656257" y="910424"/>
            <a:ext cx="6295575" cy="5648031"/>
          </a:xfrm>
          <a:prstGeom prst="rect">
            <a:avLst/>
          </a:prstGeom>
        </p:spPr>
      </p:pic>
    </p:spTree>
    <p:extLst>
      <p:ext uri="{BB962C8B-B14F-4D97-AF65-F5344CB8AC3E}">
        <p14:creationId xmlns:p14="http://schemas.microsoft.com/office/powerpoint/2010/main" val="15843821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B0894-F3B7-CD62-8330-B33DF4256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BFE24-4841-0871-959D-6EF56D25588B}"/>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7106D2D4-ECA4-FB9C-1910-8772AFCE7442}"/>
              </a:ext>
            </a:extLst>
          </p:cNvPr>
          <p:cNvSpPr>
            <a:spLocks noGrp="1"/>
          </p:cNvSpPr>
          <p:nvPr>
            <p:ph type="sldNum" sz="quarter" idx="12"/>
          </p:nvPr>
        </p:nvSpPr>
        <p:spPr/>
        <p:txBody>
          <a:bodyPr/>
          <a:lstStyle/>
          <a:p>
            <a:fld id="{5A33CB2A-1702-4C1D-9CC4-8D472D39F19E}" type="slidenum">
              <a:rPr lang="en-US" smtClean="0"/>
              <a:t>64</a:t>
            </a:fld>
            <a:endParaRPr lang="en-US"/>
          </a:p>
        </p:txBody>
      </p:sp>
      <p:sp>
        <p:nvSpPr>
          <p:cNvPr id="6" name="Content Placeholder 5">
            <a:extLst>
              <a:ext uri="{FF2B5EF4-FFF2-40B4-BE49-F238E27FC236}">
                <a16:creationId xmlns:a16="http://schemas.microsoft.com/office/drawing/2014/main" id="{C83FABC2-B274-D0E1-7B57-EF85BE3B002C}"/>
              </a:ext>
            </a:extLst>
          </p:cNvPr>
          <p:cNvSpPr>
            <a:spLocks noGrp="1"/>
          </p:cNvSpPr>
          <p:nvPr>
            <p:ph idx="1"/>
          </p:nvPr>
        </p:nvSpPr>
        <p:spPr/>
        <p:txBody>
          <a:bodyPr/>
          <a:lstStyle/>
          <a:p>
            <a:r>
              <a:rPr lang="de-CH" dirty="0"/>
              <a:t>Morgengymnastik</a:t>
            </a:r>
          </a:p>
        </p:txBody>
      </p:sp>
      <p:pic>
        <p:nvPicPr>
          <p:cNvPr id="5" name="Picture 4">
            <a:extLst>
              <a:ext uri="{FF2B5EF4-FFF2-40B4-BE49-F238E27FC236}">
                <a16:creationId xmlns:a16="http://schemas.microsoft.com/office/drawing/2014/main" id="{E2A69634-C964-4571-0958-173EB410BA43}"/>
              </a:ext>
            </a:extLst>
          </p:cNvPr>
          <p:cNvPicPr>
            <a:picLocks noChangeAspect="1"/>
          </p:cNvPicPr>
          <p:nvPr/>
        </p:nvPicPr>
        <p:blipFill>
          <a:blip r:embed="rId2"/>
          <a:stretch>
            <a:fillRect/>
          </a:stretch>
        </p:blipFill>
        <p:spPr>
          <a:xfrm>
            <a:off x="1819538" y="1466982"/>
            <a:ext cx="8500251" cy="5029887"/>
          </a:xfrm>
          <a:prstGeom prst="rect">
            <a:avLst/>
          </a:prstGeom>
        </p:spPr>
      </p:pic>
    </p:spTree>
    <p:extLst>
      <p:ext uri="{BB962C8B-B14F-4D97-AF65-F5344CB8AC3E}">
        <p14:creationId xmlns:p14="http://schemas.microsoft.com/office/powerpoint/2010/main" val="24354734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FCAF8-D716-7D44-5E4E-4E34F75500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2E116-9843-D9E4-90DB-28D8C40014A3}"/>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E9D05D72-BE30-0A4E-00BA-3E9CB162C687}"/>
              </a:ext>
            </a:extLst>
          </p:cNvPr>
          <p:cNvSpPr>
            <a:spLocks noGrp="1"/>
          </p:cNvSpPr>
          <p:nvPr>
            <p:ph type="sldNum" sz="quarter" idx="12"/>
          </p:nvPr>
        </p:nvSpPr>
        <p:spPr/>
        <p:txBody>
          <a:bodyPr/>
          <a:lstStyle/>
          <a:p>
            <a:fld id="{5A33CB2A-1702-4C1D-9CC4-8D472D39F19E}" type="slidenum">
              <a:rPr lang="en-US" smtClean="0"/>
              <a:t>65</a:t>
            </a:fld>
            <a:endParaRPr lang="en-US"/>
          </a:p>
        </p:txBody>
      </p:sp>
      <p:sp>
        <p:nvSpPr>
          <p:cNvPr id="6" name="Content Placeholder 5">
            <a:extLst>
              <a:ext uri="{FF2B5EF4-FFF2-40B4-BE49-F238E27FC236}">
                <a16:creationId xmlns:a16="http://schemas.microsoft.com/office/drawing/2014/main" id="{648509AF-3C89-59DD-3D27-198F8788B757}"/>
              </a:ext>
            </a:extLst>
          </p:cNvPr>
          <p:cNvSpPr>
            <a:spLocks noGrp="1"/>
          </p:cNvSpPr>
          <p:nvPr>
            <p:ph idx="1"/>
          </p:nvPr>
        </p:nvSpPr>
        <p:spPr/>
        <p:txBody>
          <a:bodyPr/>
          <a:lstStyle/>
          <a:p>
            <a:r>
              <a:rPr lang="de-CH" dirty="0"/>
              <a:t>Sexy Gottesanbeterin</a:t>
            </a:r>
          </a:p>
        </p:txBody>
      </p:sp>
      <p:pic>
        <p:nvPicPr>
          <p:cNvPr id="5" name="Picture 4">
            <a:extLst>
              <a:ext uri="{FF2B5EF4-FFF2-40B4-BE49-F238E27FC236}">
                <a16:creationId xmlns:a16="http://schemas.microsoft.com/office/drawing/2014/main" id="{BDB1CF9B-33E8-E0EC-743A-7CE5D3C12C9B}"/>
              </a:ext>
            </a:extLst>
          </p:cNvPr>
          <p:cNvPicPr>
            <a:picLocks noChangeAspect="1"/>
          </p:cNvPicPr>
          <p:nvPr/>
        </p:nvPicPr>
        <p:blipFill>
          <a:blip r:embed="rId2"/>
          <a:stretch>
            <a:fillRect/>
          </a:stretch>
        </p:blipFill>
        <p:spPr>
          <a:xfrm>
            <a:off x="3828954" y="597924"/>
            <a:ext cx="5227773" cy="5662151"/>
          </a:xfrm>
          <a:prstGeom prst="rect">
            <a:avLst/>
          </a:prstGeom>
        </p:spPr>
      </p:pic>
    </p:spTree>
    <p:extLst>
      <p:ext uri="{BB962C8B-B14F-4D97-AF65-F5344CB8AC3E}">
        <p14:creationId xmlns:p14="http://schemas.microsoft.com/office/powerpoint/2010/main" val="5513384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4ABD7-CD73-2B9C-AF4F-F7C652E76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E91702-6D13-8509-B957-D871284CAFB2}"/>
              </a:ext>
            </a:extLst>
          </p:cNvPr>
          <p:cNvSpPr>
            <a:spLocks noGrp="1"/>
          </p:cNvSpPr>
          <p:nvPr>
            <p:ph type="title"/>
          </p:nvPr>
        </p:nvSpPr>
        <p:spPr/>
        <p:txBody>
          <a:bodyPr/>
          <a:lstStyle/>
          <a:p>
            <a:r>
              <a:rPr lang="de-CH" dirty="0"/>
              <a:t>Sektion «Wildnis»</a:t>
            </a:r>
          </a:p>
        </p:txBody>
      </p:sp>
      <p:sp>
        <p:nvSpPr>
          <p:cNvPr id="4" name="Slide Number Placeholder 3">
            <a:extLst>
              <a:ext uri="{FF2B5EF4-FFF2-40B4-BE49-F238E27FC236}">
                <a16:creationId xmlns:a16="http://schemas.microsoft.com/office/drawing/2014/main" id="{2A5BB6E0-46BB-3BDB-6DB6-68F67945A0FD}"/>
              </a:ext>
            </a:extLst>
          </p:cNvPr>
          <p:cNvSpPr>
            <a:spLocks noGrp="1"/>
          </p:cNvSpPr>
          <p:nvPr>
            <p:ph type="sldNum" sz="quarter" idx="12"/>
          </p:nvPr>
        </p:nvSpPr>
        <p:spPr/>
        <p:txBody>
          <a:bodyPr/>
          <a:lstStyle/>
          <a:p>
            <a:fld id="{5A33CB2A-1702-4C1D-9CC4-8D472D39F19E}" type="slidenum">
              <a:rPr lang="en-US" smtClean="0"/>
              <a:t>66</a:t>
            </a:fld>
            <a:endParaRPr lang="en-US"/>
          </a:p>
        </p:txBody>
      </p:sp>
      <p:sp>
        <p:nvSpPr>
          <p:cNvPr id="6" name="Content Placeholder 5">
            <a:extLst>
              <a:ext uri="{FF2B5EF4-FFF2-40B4-BE49-F238E27FC236}">
                <a16:creationId xmlns:a16="http://schemas.microsoft.com/office/drawing/2014/main" id="{ED59D39A-EF4F-4C1B-717E-AB127A02CC68}"/>
              </a:ext>
            </a:extLst>
          </p:cNvPr>
          <p:cNvSpPr>
            <a:spLocks noGrp="1"/>
          </p:cNvSpPr>
          <p:nvPr>
            <p:ph idx="1"/>
          </p:nvPr>
        </p:nvSpPr>
        <p:spPr/>
        <p:txBody>
          <a:bodyPr/>
          <a:lstStyle/>
          <a:p>
            <a:r>
              <a:rPr lang="de-CH" dirty="0"/>
              <a:t>Schluss</a:t>
            </a:r>
          </a:p>
        </p:txBody>
      </p:sp>
      <p:pic>
        <p:nvPicPr>
          <p:cNvPr id="5" name="Picture 4">
            <a:extLst>
              <a:ext uri="{FF2B5EF4-FFF2-40B4-BE49-F238E27FC236}">
                <a16:creationId xmlns:a16="http://schemas.microsoft.com/office/drawing/2014/main" id="{2823AE00-BE37-E0C6-6B53-71E1DD6F1186}"/>
              </a:ext>
            </a:extLst>
          </p:cNvPr>
          <p:cNvPicPr>
            <a:picLocks noChangeAspect="1"/>
          </p:cNvPicPr>
          <p:nvPr/>
        </p:nvPicPr>
        <p:blipFill>
          <a:blip r:embed="rId2"/>
          <a:stretch>
            <a:fillRect/>
          </a:stretch>
        </p:blipFill>
        <p:spPr>
          <a:xfrm>
            <a:off x="2603175" y="827800"/>
            <a:ext cx="6974618" cy="6030200"/>
          </a:xfrm>
          <a:prstGeom prst="rect">
            <a:avLst/>
          </a:prstGeom>
        </p:spPr>
      </p:pic>
    </p:spTree>
    <p:extLst>
      <p:ext uri="{BB962C8B-B14F-4D97-AF65-F5344CB8AC3E}">
        <p14:creationId xmlns:p14="http://schemas.microsoft.com/office/powerpoint/2010/main" val="7914370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6E9BF-D837-2AB0-BF9A-F6668CCCCA7E}"/>
              </a:ext>
            </a:extLst>
          </p:cNvPr>
          <p:cNvSpPr>
            <a:spLocks noGrp="1"/>
          </p:cNvSpPr>
          <p:nvPr>
            <p:ph idx="1"/>
          </p:nvPr>
        </p:nvSpPr>
        <p:spPr>
          <a:xfrm>
            <a:off x="6268996" y="1085353"/>
            <a:ext cx="5610830" cy="5580918"/>
          </a:xfrm>
        </p:spPr>
        <p:txBody>
          <a:bodyPr vert="horz" lIns="91440" tIns="45720" rIns="91440" bIns="45720" rtlCol="0">
            <a:noAutofit/>
          </a:bodyPr>
          <a:lstStyle/>
          <a:p>
            <a:r>
              <a:rPr lang="de-CH" b="1" noProof="0" dirty="0">
                <a:latin typeface="Arial" panose="020B0604020202020204" pitchFamily="34" charset="0"/>
                <a:cs typeface="Arial" panose="020B0604020202020204" pitchFamily="34" charset="0"/>
              </a:rPr>
              <a:t>Thema 200 Jahre Fotographie</a:t>
            </a:r>
          </a:p>
          <a:p>
            <a:r>
              <a:rPr lang="de-CH" sz="1400" u="sng" dirty="0">
                <a:latin typeface="Arial" panose="020B0604020202020204" pitchFamily="34" charset="0"/>
                <a:cs typeface="Arial" panose="020B0604020202020204" pitchFamily="34" charset="0"/>
                <a:hlinkClick r:id="rId2"/>
              </a:rPr>
              <a:t>https://heise.de/-11443246</a:t>
            </a:r>
            <a:endParaRPr lang="de-CH" sz="1100" noProof="0" dirty="0">
              <a:latin typeface="Arial" panose="020B0604020202020204" pitchFamily="34" charset="0"/>
              <a:cs typeface="Arial" panose="020B0604020202020204" pitchFamily="34" charset="0"/>
            </a:endParaRPr>
          </a:p>
          <a:p>
            <a:endParaRPr lang="de-CH" sz="14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Thema </a:t>
            </a:r>
            <a:r>
              <a:rPr lang="de-CH" b="1" dirty="0">
                <a:latin typeface="Arial" panose="020B0604020202020204" pitchFamily="34" charset="0"/>
                <a:cs typeface="Arial" panose="020B0604020202020204" pitchFamily="34" charset="0"/>
              </a:rPr>
              <a:t>Winterreifen</a:t>
            </a:r>
            <a:endParaRPr lang="en-US" b="1" dirty="0">
              <a:latin typeface="Arial" panose="020B0604020202020204" pitchFamily="34" charset="0"/>
              <a:cs typeface="Arial" panose="020B0604020202020204" pitchFamily="34" charset="0"/>
            </a:endParaRPr>
          </a:p>
          <a:p>
            <a:r>
              <a:rPr lang="de-CH" sz="1400" u="sng" dirty="0">
                <a:latin typeface="Arial" panose="020B0604020202020204" pitchFamily="34" charset="0"/>
                <a:cs typeface="Arial" panose="020B0604020202020204" pitchFamily="34" charset="0"/>
                <a:hlinkClick r:id="rId3"/>
              </a:rPr>
              <a:t>https://heise.de/-11445148</a:t>
            </a:r>
            <a:endParaRPr lang="de-CH" sz="1100" u="sng" dirty="0">
              <a:latin typeface="Arial" panose="020B0604020202020204" pitchFamily="34" charset="0"/>
              <a:cs typeface="Arial" panose="020B0604020202020204" pitchFamily="34" charset="0"/>
            </a:endParaRPr>
          </a:p>
          <a:p>
            <a:endParaRPr lang="de-CH" sz="1400" noProof="0" dirty="0">
              <a:latin typeface="Arial" panose="020B0604020202020204" pitchFamily="34" charset="0"/>
              <a:cs typeface="Arial" panose="020B0604020202020204" pitchFamily="34" charset="0"/>
            </a:endParaRPr>
          </a:p>
          <a:p>
            <a:r>
              <a:rPr lang="de-CH" b="1" dirty="0">
                <a:latin typeface="Arial" panose="020B0604020202020204" pitchFamily="34" charset="0"/>
                <a:cs typeface="Arial" panose="020B0604020202020204" pitchFamily="34" charset="0"/>
              </a:rPr>
              <a:t>Thema Werbe-Desaster</a:t>
            </a:r>
            <a:r>
              <a:rPr lang="de-CH" dirty="0">
                <a:latin typeface="Arial" panose="020B0604020202020204" pitchFamily="34" charset="0"/>
                <a:cs typeface="Arial" panose="020B0604020202020204" pitchFamily="34" charset="0"/>
              </a:rPr>
              <a:t> </a:t>
            </a:r>
          </a:p>
          <a:p>
            <a:r>
              <a:rPr lang="de-CH" sz="1400" dirty="0">
                <a:latin typeface="Arial" panose="020B0604020202020204" pitchFamily="34" charset="0"/>
                <a:cs typeface="Arial" panose="020B0604020202020204" pitchFamily="34" charset="0"/>
                <a:hlinkClick r:id="rId4"/>
              </a:rPr>
              <a:t>https://www.heise.de/hintergrund/Zahlen-bitte-7-Millionen-Sammelpunkte-fuer-einen-Flieger-11409802.html</a:t>
            </a:r>
            <a:r>
              <a:rPr lang="de-CH" sz="1400" dirty="0">
                <a:latin typeface="Arial" panose="020B0604020202020204" pitchFamily="34" charset="0"/>
                <a:cs typeface="Arial" panose="020B0604020202020204" pitchFamily="34" charset="0"/>
              </a:rPr>
              <a:t> </a:t>
            </a:r>
          </a:p>
          <a:p>
            <a:r>
              <a:rPr lang="de-CH" sz="1400" dirty="0">
                <a:hlinkClick r:id="rId5"/>
              </a:rPr>
              <a:t>https://www.mentalfloss.com/food/beverages/pepsi-number-fever-promotion-failure-philippines</a:t>
            </a:r>
            <a:r>
              <a:rPr lang="de-CH" sz="1400" dirty="0"/>
              <a:t> </a:t>
            </a:r>
            <a:endParaRPr lang="de-CH" sz="1400" dirty="0">
              <a:latin typeface="Arial" panose="020B0604020202020204" pitchFamily="34" charset="0"/>
              <a:cs typeface="Arial" panose="020B0604020202020204" pitchFamily="34" charset="0"/>
            </a:endParaRPr>
          </a:p>
          <a:p>
            <a:endParaRPr lang="de-CH" sz="1400" noProof="0" dirty="0">
              <a:latin typeface="Arial" panose="020B0604020202020204" pitchFamily="34" charset="0"/>
              <a:cs typeface="Arial" panose="020B0604020202020204" pitchFamily="34" charset="0"/>
            </a:endParaRPr>
          </a:p>
        </p:txBody>
      </p:sp>
      <p:sp>
        <p:nvSpPr>
          <p:cNvPr id="3" name="Text Placeholder 2">
            <a:extLst>
              <a:ext uri="{FF2B5EF4-FFF2-40B4-BE49-F238E27FC236}">
                <a16:creationId xmlns:a16="http://schemas.microsoft.com/office/drawing/2014/main" id="{B9AF8EB7-FD62-6B27-EEDE-15E09085759A}"/>
              </a:ext>
            </a:extLst>
          </p:cNvPr>
          <p:cNvSpPr>
            <a:spLocks noGrp="1"/>
          </p:cNvSpPr>
          <p:nvPr>
            <p:ph type="body" sz="half" idx="2"/>
          </p:nvPr>
        </p:nvSpPr>
        <p:spPr>
          <a:xfrm>
            <a:off x="520810" y="1085353"/>
            <a:ext cx="5610830" cy="5521924"/>
          </a:xfrm>
        </p:spPr>
        <p:txBody>
          <a:bodyPr>
            <a:noAutofit/>
          </a:bodyPr>
          <a:lstStyle/>
          <a:p>
            <a:r>
              <a:rPr lang="de-CH" b="1" noProof="0" dirty="0">
                <a:latin typeface="Arial" panose="020B0604020202020204" pitchFamily="34" charset="0"/>
                <a:cs typeface="Arial" panose="020B0604020202020204" pitchFamily="34" charset="0"/>
              </a:rPr>
              <a:t>Update / Nachtrag</a:t>
            </a:r>
          </a:p>
          <a:p>
            <a:r>
              <a:rPr lang="de-CH" sz="1400" dirty="0">
                <a:latin typeface="Arial" panose="020B0604020202020204" pitchFamily="34" charset="0"/>
                <a:cs typeface="Arial" panose="020B0604020202020204" pitchFamily="34" charset="0"/>
              </a:rPr>
              <a:t>Elektroautos überholen Verbrenner bei VW-Bestellungen in Deutschland </a:t>
            </a:r>
            <a:r>
              <a:rPr lang="de-CH" sz="1400" u="sng" dirty="0">
                <a:latin typeface="Arial" panose="020B0604020202020204" pitchFamily="34" charset="0"/>
                <a:cs typeface="Arial" panose="020B0604020202020204" pitchFamily="34" charset="0"/>
                <a:hlinkClick r:id="rId6"/>
              </a:rPr>
              <a:t>https://heise.de/-11464498</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EU-Automarkt: Elektroantrieb im Aufwind </a:t>
            </a:r>
            <a:r>
              <a:rPr lang="de-CH" sz="1400" u="sng" dirty="0">
                <a:latin typeface="Arial" panose="020B0604020202020204" pitchFamily="34" charset="0"/>
                <a:cs typeface="Arial" panose="020B0604020202020204" pitchFamily="34" charset="0"/>
                <a:hlinkClick r:id="rId7"/>
              </a:rPr>
              <a:t>https://heise.de/-11463928</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E-Lkw laut </a:t>
            </a:r>
            <a:r>
              <a:rPr lang="de-CH" sz="1400" dirty="0" err="1">
                <a:latin typeface="Arial" panose="020B0604020202020204" pitchFamily="34" charset="0"/>
                <a:cs typeface="Arial" panose="020B0604020202020204" pitchFamily="34" charset="0"/>
              </a:rPr>
              <a:t>T&amp;E-Analyse</a:t>
            </a:r>
            <a:r>
              <a:rPr lang="de-CH" sz="1400" dirty="0">
                <a:latin typeface="Arial" panose="020B0604020202020204" pitchFamily="34" charset="0"/>
                <a:cs typeface="Arial" panose="020B0604020202020204" pitchFamily="34" charset="0"/>
              </a:rPr>
              <a:t> in sechs EU-Märkten bereits günstiger als Diesel-Lkw  </a:t>
            </a:r>
            <a:r>
              <a:rPr lang="de-CH" sz="1400" u="sng" dirty="0">
                <a:latin typeface="Arial" panose="020B0604020202020204" pitchFamily="34" charset="0"/>
                <a:cs typeface="Arial" panose="020B0604020202020204" pitchFamily="34" charset="0"/>
                <a:hlinkClick r:id="rId8"/>
              </a:rPr>
              <a:t>https://heise.de/-11468279</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GPT Astra mit Roboterkörper räumt selbstständig Küche auf </a:t>
            </a:r>
            <a:r>
              <a:rPr lang="de-CH" sz="1400" u="sng" dirty="0">
                <a:latin typeface="Arial" panose="020B0604020202020204" pitchFamily="34" charset="0"/>
                <a:cs typeface="Arial" panose="020B0604020202020204" pitchFamily="34" charset="0"/>
                <a:hlinkClick r:id="rId9"/>
              </a:rPr>
              <a:t>https://heise.de/-11468441</a:t>
            </a:r>
            <a:endParaRPr lang="de-CH" sz="1400" dirty="0">
              <a:latin typeface="Arial" panose="020B0604020202020204" pitchFamily="34" charset="0"/>
              <a:cs typeface="Arial" panose="020B0604020202020204" pitchFamily="34" charset="0"/>
            </a:endParaRPr>
          </a:p>
          <a:p>
            <a:r>
              <a:rPr lang="de-CH" sz="1400" dirty="0" err="1">
                <a:latin typeface="Arial" panose="020B0604020202020204" pitchFamily="34" charset="0"/>
                <a:cs typeface="Arial" panose="020B0604020202020204" pitchFamily="34" charset="0"/>
              </a:rPr>
              <a:t>Huaweis</a:t>
            </a:r>
            <a:r>
              <a:rPr lang="de-CH" sz="1400" dirty="0">
                <a:latin typeface="Arial" panose="020B0604020202020204" pitchFamily="34" charset="0"/>
                <a:cs typeface="Arial" panose="020B0604020202020204" pitchFamily="34" charset="0"/>
              </a:rPr>
              <a:t> Kamera-Fehler </a:t>
            </a:r>
            <a:r>
              <a:rPr lang="de-CH" sz="1400" dirty="0">
                <a:latin typeface="Arial" panose="020B0604020202020204" pitchFamily="34" charset="0"/>
                <a:cs typeface="Arial" panose="020B0604020202020204" pitchFamily="34" charset="0"/>
                <a:hlinkClick r:id="rId10"/>
              </a:rPr>
              <a:t>https://www.reddit.com/r/interesting/comments/1ut9p3a/huaweis_ai_turned_a_plane_into_a_bird/</a:t>
            </a:r>
            <a:r>
              <a:rPr lang="de-CH" sz="1400" dirty="0">
                <a:latin typeface="Arial" panose="020B0604020202020204" pitchFamily="34" charset="0"/>
                <a:cs typeface="Arial" panose="020B0604020202020204" pitchFamily="34" charset="0"/>
              </a:rPr>
              <a:t> </a:t>
            </a:r>
          </a:p>
          <a:p>
            <a:endParaRPr lang="de-CH" sz="1400" dirty="0">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endParaRPr>
          </a:p>
        </p:txBody>
      </p:sp>
      <p:sp>
        <p:nvSpPr>
          <p:cNvPr id="4" name="Title 3">
            <a:extLst>
              <a:ext uri="{FF2B5EF4-FFF2-40B4-BE49-F238E27FC236}">
                <a16:creationId xmlns:a16="http://schemas.microsoft.com/office/drawing/2014/main" id="{63A07C75-C2E7-5DB7-A9E5-1F719A89FCC7}"/>
              </a:ext>
            </a:extLst>
          </p:cNvPr>
          <p:cNvSpPr>
            <a:spLocks noGrp="1"/>
          </p:cNvSpPr>
          <p:nvPr>
            <p:ph type="title"/>
          </p:nvPr>
        </p:nvSpPr>
        <p:spPr/>
        <p:txBody>
          <a:bodyPr/>
          <a:lstStyle/>
          <a:p>
            <a:r>
              <a:rPr lang="de-CH" noProof="0"/>
              <a:t>Quellen</a:t>
            </a:r>
          </a:p>
        </p:txBody>
      </p:sp>
      <p:sp>
        <p:nvSpPr>
          <p:cNvPr id="5" name="Slide Number Placeholder 4">
            <a:extLst>
              <a:ext uri="{FF2B5EF4-FFF2-40B4-BE49-F238E27FC236}">
                <a16:creationId xmlns:a16="http://schemas.microsoft.com/office/drawing/2014/main" id="{FFA7746D-3E8A-9541-71FC-C707331C6248}"/>
              </a:ext>
            </a:extLst>
          </p:cNvPr>
          <p:cNvSpPr>
            <a:spLocks noGrp="1"/>
          </p:cNvSpPr>
          <p:nvPr>
            <p:ph type="sldNum" sz="quarter" idx="12"/>
          </p:nvPr>
        </p:nvSpPr>
        <p:spPr/>
        <p:txBody>
          <a:bodyPr/>
          <a:lstStyle/>
          <a:p>
            <a:fld id="{5A33CB2A-1702-4C1D-9CC4-8D472D39F19E}" type="slidenum">
              <a:rPr lang="en-US" smtClean="0"/>
              <a:t>67</a:t>
            </a:fld>
            <a:endParaRPr lang="en-US"/>
          </a:p>
        </p:txBody>
      </p:sp>
    </p:spTree>
    <p:extLst>
      <p:ext uri="{BB962C8B-B14F-4D97-AF65-F5344CB8AC3E}">
        <p14:creationId xmlns:p14="http://schemas.microsoft.com/office/powerpoint/2010/main" val="29257236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86E9BF-D837-2AB0-BF9A-F6668CCCCA7E}"/>
              </a:ext>
            </a:extLst>
          </p:cNvPr>
          <p:cNvSpPr>
            <a:spLocks noGrp="1"/>
          </p:cNvSpPr>
          <p:nvPr>
            <p:ph idx="1"/>
          </p:nvPr>
        </p:nvSpPr>
        <p:spPr>
          <a:xfrm>
            <a:off x="6268997" y="1085353"/>
            <a:ext cx="5415445" cy="5228636"/>
          </a:xfrm>
        </p:spPr>
        <p:txBody>
          <a:bodyPr vert="horz" lIns="91440" tIns="45720" rIns="91440" bIns="45720" rtlCol="0">
            <a:noAutofit/>
          </a:bodyPr>
          <a:lstStyle/>
          <a:p>
            <a:pPr>
              <a:lnSpc>
                <a:spcPct val="115000"/>
              </a:lnSpc>
              <a:spcAft>
                <a:spcPts val="300"/>
              </a:spcAft>
            </a:pPr>
            <a:r>
              <a:rPr lang="en-US" b="1" dirty="0" err="1">
                <a:latin typeface="Arial" panose="020B0604020202020204" pitchFamily="34" charset="0"/>
                <a:cs typeface="Arial" panose="020B0604020202020204" pitchFamily="34" charset="0"/>
              </a:rPr>
              <a:t>Kurznachrichten</a:t>
            </a:r>
            <a:r>
              <a:rPr lang="en-US" b="1" dirty="0">
                <a:latin typeface="Arial" panose="020B0604020202020204" pitchFamily="34" charset="0"/>
                <a:cs typeface="Arial" panose="020B0604020202020204" pitchFamily="34" charset="0"/>
              </a:rPr>
              <a:t> und </a:t>
            </a:r>
            <a:r>
              <a:rPr lang="en-US" b="1" dirty="0" err="1">
                <a:latin typeface="Arial" panose="020B0604020202020204" pitchFamily="34" charset="0"/>
                <a:cs typeface="Arial" panose="020B0604020202020204" pitchFamily="34" charset="0"/>
              </a:rPr>
              <a:t>Kurioses</a:t>
            </a:r>
            <a:endParaRPr lang="en-US" b="1"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„Alle Wege führen nach Rom“: </a:t>
            </a:r>
            <a:r>
              <a:rPr lang="de-CH" sz="1400" u="sng" dirty="0">
                <a:latin typeface="Arial" panose="020B0604020202020204" pitchFamily="34" charset="0"/>
                <a:cs typeface="Arial" panose="020B0604020202020204" pitchFamily="34" charset="0"/>
                <a:hlinkClick r:id="rId2"/>
              </a:rPr>
              <a:t>https://heise.de/-11460110</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Studie: Ablenkung durch Mobiltelefone kann zu mehr Hundekot auf Gehwegen führen </a:t>
            </a:r>
            <a:r>
              <a:rPr lang="de-CH" sz="1400" u="sng" dirty="0">
                <a:latin typeface="Arial" panose="020B0604020202020204" pitchFamily="34" charset="0"/>
                <a:cs typeface="Arial" panose="020B0604020202020204" pitchFamily="34" charset="0"/>
                <a:hlinkClick r:id="rId3"/>
              </a:rPr>
              <a:t>https://www.heise.de/news/Studie-Ablenkung-durch-Mobiltelefone-kann-zu-mehr-Hundekot-auf-Gehwegen-fuehren-11453524.html?seite=all</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Singen gegen die Flugangst </a:t>
            </a:r>
            <a:r>
              <a:rPr lang="de-CH" sz="1400" u="sng" dirty="0">
                <a:latin typeface="Arial" panose="020B0604020202020204" pitchFamily="34" charset="0"/>
                <a:cs typeface="Arial" panose="020B0604020202020204" pitchFamily="34" charset="0"/>
                <a:hlinkClick r:id="rId4"/>
              </a:rPr>
              <a:t>https://www.nzz.ch/nzz-am-sonntag/report-und-debatte/historische-bilder-unbekannte-geschichten-hinter-denkwuerdigen-fotos-ld.1879296</a:t>
            </a:r>
            <a:endParaRPr lang="de-CH" sz="1400" dirty="0">
              <a:latin typeface="Arial" panose="020B0604020202020204" pitchFamily="34" charset="0"/>
              <a:cs typeface="Arial" panose="020B0604020202020204" pitchFamily="34" charset="0"/>
            </a:endParaRPr>
          </a:p>
          <a:p>
            <a:r>
              <a:rPr lang="de-CH" sz="1400" dirty="0">
                <a:latin typeface="Arial" panose="020B0604020202020204" pitchFamily="34" charset="0"/>
                <a:cs typeface="Arial" panose="020B0604020202020204" pitchFamily="34" charset="0"/>
              </a:rPr>
              <a:t>Geschwollene Hoden und viergeteilter Penis </a:t>
            </a:r>
            <a:r>
              <a:rPr lang="de-CH" sz="1400" u="sng" dirty="0">
                <a:latin typeface="Arial" panose="020B0604020202020204" pitchFamily="34" charset="0"/>
                <a:cs typeface="Arial" panose="020B0604020202020204" pitchFamily="34" charset="0"/>
                <a:hlinkClick r:id="rId5"/>
              </a:rPr>
              <a:t>https://www.nzz.ch/wissenschaft/geschwollene-hoden-und-viergeteilter-penis-so-liebt-der-ameisenigel-ld.10018511</a:t>
            </a:r>
            <a:endParaRPr lang="de-CH" sz="1400" dirty="0">
              <a:latin typeface="Arial" panose="020B0604020202020204" pitchFamily="34" charset="0"/>
              <a:cs typeface="Arial" panose="020B0604020202020204" pitchFamily="34" charset="0"/>
            </a:endParaRPr>
          </a:p>
          <a:p>
            <a:pPr>
              <a:lnSpc>
                <a:spcPct val="115000"/>
              </a:lnSpc>
              <a:spcAft>
                <a:spcPts val="300"/>
              </a:spcAft>
            </a:pPr>
            <a:endParaRPr lang="de-CH" sz="1400" dirty="0">
              <a:latin typeface="Arial" panose="020B0604020202020204" pitchFamily="34" charset="0"/>
              <a:cs typeface="Arial" panose="020B0604020202020204" pitchFamily="34" charset="0"/>
            </a:endParaRPr>
          </a:p>
          <a:p>
            <a:pPr>
              <a:lnSpc>
                <a:spcPct val="115000"/>
              </a:lnSpc>
              <a:spcAft>
                <a:spcPts val="300"/>
              </a:spcAft>
            </a:pPr>
            <a:r>
              <a:rPr lang="en-US" sz="1400" b="1" dirty="0" err="1">
                <a:latin typeface="Arial" panose="020B0604020202020204" pitchFamily="34" charset="0"/>
                <a:cs typeface="Arial" panose="020B0604020202020204" pitchFamily="34" charset="0"/>
              </a:rPr>
              <a:t>Wildnis</a:t>
            </a:r>
            <a:endParaRPr lang="en-US" sz="1400" dirty="0">
              <a:latin typeface="Arial" panose="020B0604020202020204" pitchFamily="34" charset="0"/>
              <a:cs typeface="Arial" panose="020B0604020202020204" pitchFamily="34" charset="0"/>
            </a:endParaRPr>
          </a:p>
          <a:p>
            <a:pPr>
              <a:lnSpc>
                <a:spcPct val="115000"/>
              </a:lnSpc>
              <a:spcAft>
                <a:spcPts val="300"/>
              </a:spcAft>
            </a:pPr>
            <a:r>
              <a:rPr lang="de-CH" sz="1400" dirty="0">
                <a:latin typeface="Arial" panose="020B0604020202020204" pitchFamily="34" charset="0"/>
                <a:cs typeface="Arial" panose="020B0604020202020204" pitchFamily="34" charset="0"/>
                <a:hlinkClick r:id="rId6"/>
              </a:rPr>
              <a:t>https://www.comedywildlifephoto.com/</a:t>
            </a:r>
            <a:r>
              <a:rPr lang="de-CH" sz="1400" dirty="0">
                <a:latin typeface="Arial" panose="020B0604020202020204" pitchFamily="34" charset="0"/>
                <a:cs typeface="Arial" panose="020B0604020202020204" pitchFamily="34" charset="0"/>
              </a:rPr>
              <a:t>  </a:t>
            </a:r>
          </a:p>
          <a:p>
            <a:pPr>
              <a:lnSpc>
                <a:spcPct val="115000"/>
              </a:lnSpc>
              <a:spcAft>
                <a:spcPts val="300"/>
              </a:spcAft>
            </a:pPr>
            <a:endParaRPr lang="x-none" sz="1400" dirty="0"/>
          </a:p>
          <a:p>
            <a:pPr marL="360363">
              <a:lnSpc>
                <a:spcPct val="115000"/>
              </a:lnSpc>
              <a:spcAft>
                <a:spcPts val="300"/>
              </a:spcAft>
              <a:buNone/>
            </a:pPr>
            <a:endParaRPr lang="de-CH" sz="1600" kern="100" dirty="0">
              <a:latin typeface="Aptos" panose="020B000402020202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B9AF8EB7-FD62-6B27-EEDE-15E09085759A}"/>
              </a:ext>
            </a:extLst>
          </p:cNvPr>
          <p:cNvSpPr>
            <a:spLocks noGrp="1"/>
          </p:cNvSpPr>
          <p:nvPr>
            <p:ph type="body" sz="half" idx="2"/>
          </p:nvPr>
        </p:nvSpPr>
        <p:spPr>
          <a:xfrm>
            <a:off x="520810" y="1085353"/>
            <a:ext cx="5673513" cy="5228636"/>
          </a:xfrm>
        </p:spPr>
        <p:txBody>
          <a:bodyPr>
            <a:noAutofit/>
          </a:bodyPr>
          <a:lstStyle/>
          <a:p>
            <a:r>
              <a:rPr lang="en-US" b="1" dirty="0">
                <a:latin typeface="Arial" panose="020B0604020202020204" pitchFamily="34" charset="0"/>
                <a:cs typeface="Arial" panose="020B0604020202020204" pitchFamily="34" charset="0"/>
              </a:rPr>
              <a:t>Thema </a:t>
            </a:r>
            <a:r>
              <a:rPr lang="en-US" b="1" dirty="0" err="1">
                <a:latin typeface="Arial" panose="020B0604020202020204" pitchFamily="34" charset="0"/>
                <a:cs typeface="Arial" panose="020B0604020202020204" pitchFamily="34" charset="0"/>
              </a:rPr>
              <a:t>Perfekter</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Lügner</a:t>
            </a:r>
            <a:endParaRPr lang="en-US" b="1" dirty="0">
              <a:latin typeface="Arial" panose="020B0604020202020204" pitchFamily="34" charset="0"/>
              <a:cs typeface="Arial" panose="020B0604020202020204" pitchFamily="34" charset="0"/>
            </a:endParaRPr>
          </a:p>
          <a:p>
            <a:r>
              <a:rPr lang="de-CH" sz="1400" u="sng" dirty="0">
                <a:latin typeface="Arial" panose="020B0604020202020204" pitchFamily="34" charset="0"/>
                <a:cs typeface="Arial" panose="020B0604020202020204" pitchFamily="34" charset="0"/>
                <a:hlinkClick r:id="rId7"/>
              </a:rPr>
              <a:t>https://www.nzz.ch/gesellschaft/glauben-sie-immer-noch-dass-die-wahrheit-siegt-falsch-gedacht-so-werden-auch-sie-zum-erfolgreichen-luegner-ld.10016596</a:t>
            </a:r>
            <a:r>
              <a:rPr lang="de-CH" sz="1400" dirty="0">
                <a:latin typeface="Arial" panose="020B0604020202020204" pitchFamily="34" charset="0"/>
                <a:cs typeface="Arial" panose="020B0604020202020204" pitchFamily="34" charset="0"/>
              </a:rPr>
              <a:t> </a:t>
            </a:r>
          </a:p>
          <a:p>
            <a:endParaRPr lang="de-CH" u="sng" dirty="0">
              <a:latin typeface="Arial" panose="020B0604020202020204" pitchFamily="34" charset="0"/>
              <a:cs typeface="Arial" panose="020B0604020202020204" pitchFamily="34" charset="0"/>
            </a:endParaRPr>
          </a:p>
          <a:p>
            <a:endParaRPr lang="x-none"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63A07C75-C2E7-5DB7-A9E5-1F719A89FCC7}"/>
              </a:ext>
            </a:extLst>
          </p:cNvPr>
          <p:cNvSpPr>
            <a:spLocks noGrp="1"/>
          </p:cNvSpPr>
          <p:nvPr>
            <p:ph type="title"/>
          </p:nvPr>
        </p:nvSpPr>
        <p:spPr/>
        <p:txBody>
          <a:bodyPr/>
          <a:lstStyle/>
          <a:p>
            <a:r>
              <a:rPr lang="en-US" dirty="0" err="1"/>
              <a:t>Quellen</a:t>
            </a:r>
            <a:endParaRPr lang="de-CH" dirty="0"/>
          </a:p>
        </p:txBody>
      </p:sp>
      <p:sp>
        <p:nvSpPr>
          <p:cNvPr id="5" name="Slide Number Placeholder 4">
            <a:extLst>
              <a:ext uri="{FF2B5EF4-FFF2-40B4-BE49-F238E27FC236}">
                <a16:creationId xmlns:a16="http://schemas.microsoft.com/office/drawing/2014/main" id="{FFA7746D-3E8A-9541-71FC-C707331C6248}"/>
              </a:ext>
            </a:extLst>
          </p:cNvPr>
          <p:cNvSpPr>
            <a:spLocks noGrp="1"/>
          </p:cNvSpPr>
          <p:nvPr>
            <p:ph type="sldNum" sz="quarter" idx="12"/>
          </p:nvPr>
        </p:nvSpPr>
        <p:spPr/>
        <p:txBody>
          <a:bodyPr/>
          <a:lstStyle/>
          <a:p>
            <a:fld id="{5A33CB2A-1702-4C1D-9CC4-8D472D39F19E}" type="slidenum">
              <a:rPr lang="en-US" smtClean="0"/>
              <a:t>68</a:t>
            </a:fld>
            <a:endParaRPr lang="en-US"/>
          </a:p>
        </p:txBody>
      </p:sp>
    </p:spTree>
    <p:extLst>
      <p:ext uri="{BB962C8B-B14F-4D97-AF65-F5344CB8AC3E}">
        <p14:creationId xmlns:p14="http://schemas.microsoft.com/office/powerpoint/2010/main" val="26962304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55C2-CDA1-0341-1D8C-6A392A60D520}"/>
              </a:ext>
            </a:extLst>
          </p:cNvPr>
          <p:cNvSpPr>
            <a:spLocks noGrp="1"/>
          </p:cNvSpPr>
          <p:nvPr>
            <p:ph type="title"/>
          </p:nvPr>
        </p:nvSpPr>
        <p:spPr/>
        <p:txBody>
          <a:bodyPr/>
          <a:lstStyle/>
          <a:p>
            <a:r>
              <a:rPr lang="de-CH" dirty="0"/>
              <a:t>Für die nächsten Soiréen…</a:t>
            </a:r>
          </a:p>
        </p:txBody>
      </p:sp>
      <p:pic>
        <p:nvPicPr>
          <p:cNvPr id="5" name="Content Placeholder 4" descr="Kinderwünsche abwägen und bewusst gestalten | lernando">
            <a:extLst>
              <a:ext uri="{FF2B5EF4-FFF2-40B4-BE49-F238E27FC236}">
                <a16:creationId xmlns:a16="http://schemas.microsoft.com/office/drawing/2014/main" id="{06507C4F-8A61-232C-21A0-97276BA4090B}"/>
              </a:ext>
            </a:extLst>
          </p:cNvPr>
          <p:cNvPicPr>
            <a:picLocks noGrp="1" noChangeAspect="1"/>
          </p:cNvPicPr>
          <p:nvPr>
            <p:ph idx="1"/>
          </p:nvPr>
        </p:nvPicPr>
        <p:blipFill>
          <a:blip r:embed="rId2"/>
          <a:stretch>
            <a:fillRect/>
          </a:stretch>
        </p:blipFill>
        <p:spPr>
          <a:xfrm>
            <a:off x="2762250" y="1203325"/>
            <a:ext cx="6667500" cy="5000625"/>
          </a:xfrm>
          <a:prstGeom prst="rect">
            <a:avLst/>
          </a:prstGeom>
        </p:spPr>
      </p:pic>
      <p:sp>
        <p:nvSpPr>
          <p:cNvPr id="4" name="Slide Number Placeholder 3">
            <a:extLst>
              <a:ext uri="{FF2B5EF4-FFF2-40B4-BE49-F238E27FC236}">
                <a16:creationId xmlns:a16="http://schemas.microsoft.com/office/drawing/2014/main" id="{9C8017C2-702C-B360-2F96-2EFF1593DCCE}"/>
              </a:ext>
            </a:extLst>
          </p:cNvPr>
          <p:cNvSpPr>
            <a:spLocks noGrp="1"/>
          </p:cNvSpPr>
          <p:nvPr>
            <p:ph type="sldNum" sz="quarter" idx="12"/>
          </p:nvPr>
        </p:nvSpPr>
        <p:spPr/>
        <p:txBody>
          <a:bodyPr/>
          <a:lstStyle/>
          <a:p>
            <a:fld id="{5A33CB2A-1702-4C1D-9CC4-8D472D39F19E}" type="slidenum">
              <a:rPr lang="en-US" smtClean="0"/>
              <a:t>69</a:t>
            </a:fld>
            <a:endParaRPr lang="en-US"/>
          </a:p>
        </p:txBody>
      </p:sp>
    </p:spTree>
    <p:extLst>
      <p:ext uri="{BB962C8B-B14F-4D97-AF65-F5344CB8AC3E}">
        <p14:creationId xmlns:p14="http://schemas.microsoft.com/office/powerpoint/2010/main" val="42180283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A281CC-1D90-72C4-B4BC-79F026AC62A3}"/>
              </a:ext>
            </a:extLst>
          </p:cNvPr>
          <p:cNvSpPr>
            <a:spLocks noGrp="1"/>
          </p:cNvSpPr>
          <p:nvPr>
            <p:ph type="title"/>
          </p:nvPr>
        </p:nvSpPr>
        <p:spPr>
          <a:xfrm>
            <a:off x="520810" y="630993"/>
            <a:ext cx="11163632" cy="540687"/>
          </a:xfrm>
        </p:spPr>
        <p:txBody>
          <a:bodyPr/>
          <a:lstStyle/>
          <a:p>
            <a:r>
              <a:rPr lang="en-US" dirty="0" err="1"/>
              <a:t>Vorschau</a:t>
            </a:r>
            <a:endParaRPr lang="de-CH" dirty="0"/>
          </a:p>
        </p:txBody>
      </p:sp>
      <p:sp>
        <p:nvSpPr>
          <p:cNvPr id="7" name="Content Placeholder 6">
            <a:extLst>
              <a:ext uri="{FF2B5EF4-FFF2-40B4-BE49-F238E27FC236}">
                <a16:creationId xmlns:a16="http://schemas.microsoft.com/office/drawing/2014/main" id="{EA6F0137-6957-2D5F-99A2-ADB70EA19468}"/>
              </a:ext>
            </a:extLst>
          </p:cNvPr>
          <p:cNvSpPr>
            <a:spLocks noGrp="1"/>
          </p:cNvSpPr>
          <p:nvPr>
            <p:ph idx="1"/>
          </p:nvPr>
        </p:nvSpPr>
        <p:spPr>
          <a:xfrm>
            <a:off x="516097" y="1637553"/>
            <a:ext cx="11163632" cy="4676435"/>
          </a:xfrm>
        </p:spPr>
        <p:txBody>
          <a:bodyPr/>
          <a:lstStyle/>
          <a:p>
            <a:endParaRPr lang="en-US" b="1" dirty="0"/>
          </a:p>
          <a:p>
            <a:pPr>
              <a:spcBef>
                <a:spcPts val="1800"/>
              </a:spcBef>
              <a:tabLst>
                <a:tab pos="1255713" algn="l"/>
              </a:tabLst>
            </a:pPr>
            <a:r>
              <a:rPr lang="en-US" b="1" dirty="0"/>
              <a:t>Termin	</a:t>
            </a:r>
            <a:r>
              <a:rPr lang="en-US" sz="5400" b="1" dirty="0"/>
              <a:t>Samstag 21. November 2026</a:t>
            </a:r>
          </a:p>
          <a:p>
            <a:pPr>
              <a:spcBef>
                <a:spcPts val="1800"/>
              </a:spcBef>
              <a:tabLst>
                <a:tab pos="1255713" algn="l"/>
              </a:tabLst>
            </a:pPr>
            <a:r>
              <a:rPr lang="en-US" sz="4400" b="1" dirty="0"/>
              <a:t>	</a:t>
            </a:r>
            <a:r>
              <a:rPr lang="en-US" sz="4400" b="1" dirty="0" err="1"/>
              <a:t>Ankunft</a:t>
            </a:r>
            <a:r>
              <a:rPr lang="en-US" sz="4400" b="1" dirty="0"/>
              <a:t> ab 19:00</a:t>
            </a:r>
          </a:p>
          <a:p>
            <a:pPr>
              <a:spcBef>
                <a:spcPts val="1800"/>
              </a:spcBef>
              <a:tabLst>
                <a:tab pos="1255713" algn="l"/>
              </a:tabLst>
            </a:pPr>
            <a:r>
              <a:rPr lang="en-US" sz="4400" b="1" dirty="0"/>
              <a:t>	</a:t>
            </a:r>
            <a:r>
              <a:rPr lang="en-US" sz="4400" b="1" dirty="0" err="1"/>
              <a:t>Vortrag</a:t>
            </a:r>
            <a:r>
              <a:rPr lang="en-US" sz="4400" b="1" dirty="0"/>
              <a:t> ab 19:30</a:t>
            </a:r>
          </a:p>
          <a:p>
            <a:pPr>
              <a:spcBef>
                <a:spcPts val="1800"/>
              </a:spcBef>
              <a:tabLst>
                <a:tab pos="1255713" algn="l"/>
              </a:tabLst>
            </a:pPr>
            <a:r>
              <a:rPr lang="en-US" sz="1500" b="1" dirty="0"/>
              <a:t>Zukünftige Termine: </a:t>
            </a:r>
            <a:r>
              <a:rPr lang="en-US" sz="1500" b="1" dirty="0" err="1"/>
              <a:t>Weihnachtspause</a:t>
            </a:r>
            <a:r>
              <a:rPr lang="en-US" sz="1500" b="1" dirty="0"/>
              <a:t>, 09.01.27</a:t>
            </a:r>
          </a:p>
        </p:txBody>
      </p:sp>
      <p:sp>
        <p:nvSpPr>
          <p:cNvPr id="5" name="Slide Number Placeholder 4">
            <a:extLst>
              <a:ext uri="{FF2B5EF4-FFF2-40B4-BE49-F238E27FC236}">
                <a16:creationId xmlns:a16="http://schemas.microsoft.com/office/drawing/2014/main" id="{6BA1FD18-9E5A-844D-9F70-03F25878B483}"/>
              </a:ext>
            </a:extLst>
          </p:cNvPr>
          <p:cNvSpPr>
            <a:spLocks noGrp="1"/>
          </p:cNvSpPr>
          <p:nvPr>
            <p:ph type="sldNum" sz="quarter" idx="12"/>
          </p:nvPr>
        </p:nvSpPr>
        <p:spPr/>
        <p:txBody>
          <a:bodyPr/>
          <a:lstStyle/>
          <a:p>
            <a:fld id="{5A33CB2A-1702-4C1D-9CC4-8D472D39F19E}" type="slidenum">
              <a:rPr lang="en-US" smtClean="0"/>
              <a:t>70</a:t>
            </a:fld>
            <a:endParaRPr lang="en-US"/>
          </a:p>
        </p:txBody>
      </p:sp>
      <p:sp>
        <p:nvSpPr>
          <p:cNvPr id="2" name="Ribbon: Tilted Up 1">
            <a:extLst>
              <a:ext uri="{FF2B5EF4-FFF2-40B4-BE49-F238E27FC236}">
                <a16:creationId xmlns:a16="http://schemas.microsoft.com/office/drawing/2014/main" id="{7CEDA4E5-BAD5-A59B-C20A-5FD9A4FC80B5}"/>
              </a:ext>
            </a:extLst>
          </p:cNvPr>
          <p:cNvSpPr/>
          <p:nvPr/>
        </p:nvSpPr>
        <p:spPr>
          <a:xfrm>
            <a:off x="12446548" y="2430732"/>
            <a:ext cx="2224890" cy="605971"/>
          </a:xfrm>
          <a:prstGeom prst="ribbon2">
            <a:avLst>
              <a:gd name="adj1" fmla="val 16667"/>
              <a:gd name="adj2" fmla="val 69858"/>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Gastvortrag</a:t>
            </a:r>
            <a:endParaRPr lang="de-CH" dirty="0">
              <a:solidFill>
                <a:sysClr val="windowText" lastClr="000000"/>
              </a:solidFill>
            </a:endParaRPr>
          </a:p>
        </p:txBody>
      </p:sp>
      <p:sp>
        <p:nvSpPr>
          <p:cNvPr id="4" name="Ribbon: Tilted Up 3">
            <a:extLst>
              <a:ext uri="{FF2B5EF4-FFF2-40B4-BE49-F238E27FC236}">
                <a16:creationId xmlns:a16="http://schemas.microsoft.com/office/drawing/2014/main" id="{543D5D5A-51EA-E39F-0AE3-974C6A877BDC}"/>
              </a:ext>
            </a:extLst>
          </p:cNvPr>
          <p:cNvSpPr/>
          <p:nvPr/>
        </p:nvSpPr>
        <p:spPr>
          <a:xfrm>
            <a:off x="12358749" y="3518312"/>
            <a:ext cx="2224890" cy="605971"/>
          </a:xfrm>
          <a:prstGeom prst="ribbon2">
            <a:avLst>
              <a:gd name="adj1" fmla="val 16667"/>
              <a:gd name="adj2" fmla="val 69858"/>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Wunschthema</a:t>
            </a:r>
            <a:endParaRPr lang="de-CH" dirty="0">
              <a:solidFill>
                <a:sysClr val="windowText" lastClr="000000"/>
              </a:solidFill>
            </a:endParaRPr>
          </a:p>
        </p:txBody>
      </p:sp>
      <p:cxnSp>
        <p:nvCxnSpPr>
          <p:cNvPr id="10" name="Straight Connector 9">
            <a:extLst>
              <a:ext uri="{FF2B5EF4-FFF2-40B4-BE49-F238E27FC236}">
                <a16:creationId xmlns:a16="http://schemas.microsoft.com/office/drawing/2014/main" id="{A55B0678-4F27-EB8B-C52D-336E078FD707}"/>
              </a:ext>
            </a:extLst>
          </p:cNvPr>
          <p:cNvCxnSpPr/>
          <p:nvPr/>
        </p:nvCxnSpPr>
        <p:spPr>
          <a:xfrm>
            <a:off x="384048" y="6972300"/>
            <a:ext cx="1130039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Ribbon: Tilted Up 10">
            <a:extLst>
              <a:ext uri="{FF2B5EF4-FFF2-40B4-BE49-F238E27FC236}">
                <a16:creationId xmlns:a16="http://schemas.microsoft.com/office/drawing/2014/main" id="{9D56F54D-E25E-6609-544E-B7CAF21AA680}"/>
              </a:ext>
            </a:extLst>
          </p:cNvPr>
          <p:cNvSpPr/>
          <p:nvPr/>
        </p:nvSpPr>
        <p:spPr>
          <a:xfrm>
            <a:off x="12446548" y="4702322"/>
            <a:ext cx="2224890" cy="605971"/>
          </a:xfrm>
          <a:prstGeom prst="ribbon2">
            <a:avLst>
              <a:gd name="adj1" fmla="val 16667"/>
              <a:gd name="adj2" fmla="val 69858"/>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Wunschthema</a:t>
            </a:r>
            <a:endParaRPr lang="de-CH" dirty="0">
              <a:solidFill>
                <a:sysClr val="windowText" lastClr="000000"/>
              </a:solidFill>
            </a:endParaRPr>
          </a:p>
        </p:txBody>
      </p:sp>
      <p:pic>
        <p:nvPicPr>
          <p:cNvPr id="8" name="Picture 7" descr="A close-up of a sign&#10;&#10;AI-generated content may be incorrect.">
            <a:extLst>
              <a:ext uri="{FF2B5EF4-FFF2-40B4-BE49-F238E27FC236}">
                <a16:creationId xmlns:a16="http://schemas.microsoft.com/office/drawing/2014/main" id="{70865D5C-F628-8718-5B66-80ABF95BC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1958" y="0"/>
            <a:ext cx="6755606" cy="1410891"/>
          </a:xfrm>
          <a:prstGeom prst="rect">
            <a:avLst/>
          </a:prstGeom>
        </p:spPr>
      </p:pic>
    </p:spTree>
    <p:extLst>
      <p:ext uri="{BB962C8B-B14F-4D97-AF65-F5344CB8AC3E}">
        <p14:creationId xmlns:p14="http://schemas.microsoft.com/office/powerpoint/2010/main" val="23346246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9A49C2F-184F-EB8C-0A74-619F3ADEFAF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316514C-DF81-25A2-7B76-F9A7240670EA}"/>
              </a:ext>
            </a:extLst>
          </p:cNvPr>
          <p:cNvSpPr>
            <a:spLocks noGrp="1"/>
          </p:cNvSpPr>
          <p:nvPr>
            <p:ph type="title"/>
          </p:nvPr>
        </p:nvSpPr>
        <p:spPr>
          <a:xfrm>
            <a:off x="520810" y="630993"/>
            <a:ext cx="11163632" cy="540687"/>
          </a:xfrm>
        </p:spPr>
        <p:txBody>
          <a:bodyPr/>
          <a:lstStyle/>
          <a:p>
            <a:r>
              <a:rPr lang="en-US" dirty="0" err="1"/>
              <a:t>Vorschau</a:t>
            </a:r>
            <a:r>
              <a:rPr lang="en-US" dirty="0"/>
              <a:t> März</a:t>
            </a:r>
            <a:endParaRPr lang="de-CH" dirty="0"/>
          </a:p>
        </p:txBody>
      </p:sp>
      <p:sp>
        <p:nvSpPr>
          <p:cNvPr id="7" name="Content Placeholder 6">
            <a:extLst>
              <a:ext uri="{FF2B5EF4-FFF2-40B4-BE49-F238E27FC236}">
                <a16:creationId xmlns:a16="http://schemas.microsoft.com/office/drawing/2014/main" id="{57832A4D-A8BB-47A0-C90B-09AE24B31791}"/>
              </a:ext>
            </a:extLst>
          </p:cNvPr>
          <p:cNvSpPr>
            <a:spLocks noGrp="1"/>
          </p:cNvSpPr>
          <p:nvPr>
            <p:ph idx="1"/>
          </p:nvPr>
        </p:nvSpPr>
        <p:spPr>
          <a:xfrm>
            <a:off x="516097" y="1093305"/>
            <a:ext cx="8851423" cy="5220684"/>
          </a:xfrm>
        </p:spPr>
        <p:txBody>
          <a:bodyPr/>
          <a:lstStyle/>
          <a:p>
            <a:endParaRPr lang="en-US" b="1" dirty="0"/>
          </a:p>
          <a:p>
            <a:pPr>
              <a:spcBef>
                <a:spcPts val="1800"/>
              </a:spcBef>
              <a:tabLst>
                <a:tab pos="1255713" algn="l"/>
              </a:tabLst>
            </a:pPr>
            <a:r>
              <a:rPr lang="en-US" b="1" dirty="0"/>
              <a:t>Termin	</a:t>
            </a:r>
            <a:r>
              <a:rPr lang="en-US" dirty="0"/>
              <a:t>Samstag 07. März 2026</a:t>
            </a:r>
          </a:p>
          <a:p>
            <a:pPr>
              <a:spcBef>
                <a:spcPts val="1800"/>
              </a:spcBef>
              <a:tabLst>
                <a:tab pos="1255713" algn="l"/>
              </a:tabLst>
            </a:pPr>
            <a:r>
              <a:rPr lang="en-US" b="1" dirty="0" err="1"/>
              <a:t>Themen</a:t>
            </a:r>
            <a:r>
              <a:rPr lang="en-US" b="1" dirty="0"/>
              <a:t>* </a:t>
            </a:r>
            <a:r>
              <a:rPr lang="de-CH" dirty="0"/>
              <a:t>	XXX</a:t>
            </a:r>
          </a:p>
          <a:p>
            <a:pPr>
              <a:lnSpc>
                <a:spcPct val="100000"/>
              </a:lnSpc>
              <a:spcBef>
                <a:spcPts val="0"/>
              </a:spcBef>
              <a:tabLst>
                <a:tab pos="1255713" algn="l"/>
              </a:tabLst>
            </a:pPr>
            <a:r>
              <a:rPr lang="de-CH" sz="1600" dirty="0"/>
              <a:t>	Das xxx</a:t>
            </a:r>
          </a:p>
          <a:p>
            <a:pPr>
              <a:spcBef>
                <a:spcPts val="1200"/>
              </a:spcBef>
              <a:tabLst>
                <a:tab pos="1255713" algn="l"/>
              </a:tabLst>
            </a:pPr>
            <a:r>
              <a:rPr lang="de-CH" dirty="0"/>
              <a:t>	XXX</a:t>
            </a:r>
          </a:p>
          <a:p>
            <a:pPr>
              <a:lnSpc>
                <a:spcPct val="100000"/>
              </a:lnSpc>
              <a:spcBef>
                <a:spcPts val="0"/>
              </a:spcBef>
              <a:tabLst>
                <a:tab pos="1255713" algn="l"/>
              </a:tabLst>
            </a:pPr>
            <a:r>
              <a:rPr lang="de-CH" sz="1600" dirty="0"/>
              <a:t>	Wie xxx</a:t>
            </a:r>
          </a:p>
          <a:p>
            <a:pPr>
              <a:spcBef>
                <a:spcPts val="1200"/>
              </a:spcBef>
              <a:tabLst>
                <a:tab pos="1255713" algn="l"/>
              </a:tabLst>
            </a:pPr>
            <a:r>
              <a:rPr lang="de-CH" dirty="0"/>
              <a:t>	XXX</a:t>
            </a:r>
          </a:p>
          <a:p>
            <a:pPr>
              <a:lnSpc>
                <a:spcPct val="100000"/>
              </a:lnSpc>
              <a:spcBef>
                <a:spcPts val="0"/>
              </a:spcBef>
              <a:tabLst>
                <a:tab pos="1255713" algn="l"/>
              </a:tabLst>
            </a:pPr>
            <a:r>
              <a:rPr lang="de-CH" sz="1600" dirty="0"/>
              <a:t>	Aus xxx</a:t>
            </a:r>
            <a:endParaRPr lang="de-CH" sz="1400" dirty="0"/>
          </a:p>
          <a:p>
            <a:pPr>
              <a:spcBef>
                <a:spcPts val="1200"/>
              </a:spcBef>
              <a:tabLst>
                <a:tab pos="1255713" algn="l"/>
              </a:tabLst>
            </a:pPr>
            <a:r>
              <a:rPr lang="de-CH" dirty="0"/>
              <a:t>	XXX</a:t>
            </a:r>
          </a:p>
          <a:p>
            <a:pPr>
              <a:lnSpc>
                <a:spcPct val="100000"/>
              </a:lnSpc>
              <a:spcBef>
                <a:spcPts val="0"/>
              </a:spcBef>
              <a:tabLst>
                <a:tab pos="1255713" algn="l"/>
              </a:tabLst>
            </a:pPr>
            <a:r>
              <a:rPr lang="de-CH" dirty="0"/>
              <a:t>	</a:t>
            </a:r>
            <a:r>
              <a:rPr lang="de-CH" sz="1600" dirty="0"/>
              <a:t>Schon xxx</a:t>
            </a:r>
          </a:p>
          <a:p>
            <a:pPr>
              <a:spcBef>
                <a:spcPts val="1200"/>
              </a:spcBef>
              <a:tabLst>
                <a:tab pos="1255713" algn="l"/>
              </a:tabLst>
            </a:pPr>
            <a:r>
              <a:rPr lang="de-CH" dirty="0"/>
              <a:t>	XXX</a:t>
            </a:r>
          </a:p>
          <a:p>
            <a:pPr>
              <a:lnSpc>
                <a:spcPct val="100000"/>
              </a:lnSpc>
              <a:spcBef>
                <a:spcPts val="0"/>
              </a:spcBef>
              <a:tabLst>
                <a:tab pos="1255713" algn="l"/>
              </a:tabLst>
            </a:pPr>
            <a:r>
              <a:rPr lang="de-CH" dirty="0"/>
              <a:t>	</a:t>
            </a:r>
            <a:r>
              <a:rPr lang="de-CH" sz="1600" dirty="0"/>
              <a:t>xxx</a:t>
            </a:r>
          </a:p>
          <a:p>
            <a:pPr>
              <a:spcBef>
                <a:spcPts val="1200"/>
              </a:spcBef>
              <a:tabLst>
                <a:tab pos="1255713" algn="l"/>
              </a:tabLst>
            </a:pPr>
            <a:r>
              <a:rPr lang="de-CH" dirty="0"/>
              <a:t>	Kurioses und Kurznachrichten</a:t>
            </a:r>
          </a:p>
          <a:p>
            <a:pPr>
              <a:spcBef>
                <a:spcPts val="1800"/>
              </a:spcBef>
              <a:tabLst>
                <a:tab pos="1255713" algn="l"/>
              </a:tabLst>
            </a:pPr>
            <a:r>
              <a:rPr lang="de-CH" sz="1200" dirty="0"/>
              <a:t>* Änderungen vorbehalten</a:t>
            </a:r>
          </a:p>
        </p:txBody>
      </p:sp>
      <p:sp>
        <p:nvSpPr>
          <p:cNvPr id="5" name="Slide Number Placeholder 4">
            <a:extLst>
              <a:ext uri="{FF2B5EF4-FFF2-40B4-BE49-F238E27FC236}">
                <a16:creationId xmlns:a16="http://schemas.microsoft.com/office/drawing/2014/main" id="{2D26453B-7F6A-560F-7658-6B2B086A9C2D}"/>
              </a:ext>
            </a:extLst>
          </p:cNvPr>
          <p:cNvSpPr>
            <a:spLocks noGrp="1"/>
          </p:cNvSpPr>
          <p:nvPr>
            <p:ph type="sldNum" sz="quarter" idx="12"/>
          </p:nvPr>
        </p:nvSpPr>
        <p:spPr/>
        <p:txBody>
          <a:bodyPr/>
          <a:lstStyle/>
          <a:p>
            <a:fld id="{5A33CB2A-1702-4C1D-9CC4-8D472D39F19E}" type="slidenum">
              <a:rPr lang="en-US" smtClean="0"/>
              <a:t>71</a:t>
            </a:fld>
            <a:endParaRPr lang="en-US"/>
          </a:p>
        </p:txBody>
      </p:sp>
      <p:sp>
        <p:nvSpPr>
          <p:cNvPr id="2" name="Ribbon: Tilted Up 1">
            <a:extLst>
              <a:ext uri="{FF2B5EF4-FFF2-40B4-BE49-F238E27FC236}">
                <a16:creationId xmlns:a16="http://schemas.microsoft.com/office/drawing/2014/main" id="{4E55F6AD-088B-26FC-8417-E2105A538084}"/>
              </a:ext>
            </a:extLst>
          </p:cNvPr>
          <p:cNvSpPr/>
          <p:nvPr/>
        </p:nvSpPr>
        <p:spPr>
          <a:xfrm>
            <a:off x="12446548" y="2430732"/>
            <a:ext cx="2224890" cy="605971"/>
          </a:xfrm>
          <a:prstGeom prst="ribbon2">
            <a:avLst>
              <a:gd name="adj1" fmla="val 16667"/>
              <a:gd name="adj2" fmla="val 69858"/>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Gastvortrag</a:t>
            </a:r>
            <a:endParaRPr lang="de-CH" dirty="0">
              <a:solidFill>
                <a:sysClr val="windowText" lastClr="000000"/>
              </a:solidFill>
            </a:endParaRPr>
          </a:p>
        </p:txBody>
      </p:sp>
      <p:sp>
        <p:nvSpPr>
          <p:cNvPr id="4" name="Ribbon: Tilted Up 3">
            <a:extLst>
              <a:ext uri="{FF2B5EF4-FFF2-40B4-BE49-F238E27FC236}">
                <a16:creationId xmlns:a16="http://schemas.microsoft.com/office/drawing/2014/main" id="{8632EC4F-A867-9AD0-E804-6E9BE978A80F}"/>
              </a:ext>
            </a:extLst>
          </p:cNvPr>
          <p:cNvSpPr/>
          <p:nvPr/>
        </p:nvSpPr>
        <p:spPr>
          <a:xfrm>
            <a:off x="12358749" y="3518312"/>
            <a:ext cx="2224890" cy="605971"/>
          </a:xfrm>
          <a:prstGeom prst="ribbon2">
            <a:avLst>
              <a:gd name="adj1" fmla="val 16667"/>
              <a:gd name="adj2" fmla="val 69858"/>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Wunschthema</a:t>
            </a:r>
            <a:endParaRPr lang="de-CH" dirty="0">
              <a:solidFill>
                <a:sysClr val="windowText" lastClr="000000"/>
              </a:solidFill>
            </a:endParaRPr>
          </a:p>
        </p:txBody>
      </p:sp>
      <p:cxnSp>
        <p:nvCxnSpPr>
          <p:cNvPr id="10" name="Straight Connector 9">
            <a:extLst>
              <a:ext uri="{FF2B5EF4-FFF2-40B4-BE49-F238E27FC236}">
                <a16:creationId xmlns:a16="http://schemas.microsoft.com/office/drawing/2014/main" id="{998D2C37-DD93-AF6A-7E97-C55F0615D2F6}"/>
              </a:ext>
            </a:extLst>
          </p:cNvPr>
          <p:cNvCxnSpPr/>
          <p:nvPr/>
        </p:nvCxnSpPr>
        <p:spPr>
          <a:xfrm>
            <a:off x="213094" y="6926580"/>
            <a:ext cx="1130039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Ribbon: Tilted Up 10">
            <a:extLst>
              <a:ext uri="{FF2B5EF4-FFF2-40B4-BE49-F238E27FC236}">
                <a16:creationId xmlns:a16="http://schemas.microsoft.com/office/drawing/2014/main" id="{01871422-002F-78DC-E19B-36CF89791F3D}"/>
              </a:ext>
            </a:extLst>
          </p:cNvPr>
          <p:cNvSpPr/>
          <p:nvPr/>
        </p:nvSpPr>
        <p:spPr>
          <a:xfrm>
            <a:off x="12446548" y="4702322"/>
            <a:ext cx="2224890" cy="605971"/>
          </a:xfrm>
          <a:prstGeom prst="ribbon2">
            <a:avLst>
              <a:gd name="adj1" fmla="val 16667"/>
              <a:gd name="adj2" fmla="val 69858"/>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err="1">
                <a:solidFill>
                  <a:sysClr val="windowText" lastClr="000000"/>
                </a:solidFill>
              </a:rPr>
              <a:t>Wunschthema</a:t>
            </a:r>
            <a:endParaRPr lang="de-CH" dirty="0">
              <a:solidFill>
                <a:sysClr val="windowText" lastClr="000000"/>
              </a:solidFill>
            </a:endParaRPr>
          </a:p>
        </p:txBody>
      </p:sp>
      <p:pic>
        <p:nvPicPr>
          <p:cNvPr id="8" name="Picture 7" descr="A close-up of a sign&#10;&#10;AI-generated content may be incorrect.">
            <a:extLst>
              <a:ext uri="{FF2B5EF4-FFF2-40B4-BE49-F238E27FC236}">
                <a16:creationId xmlns:a16="http://schemas.microsoft.com/office/drawing/2014/main" id="{38E543C4-C95B-4651-BFE1-95E3D1211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1958" y="0"/>
            <a:ext cx="6755606" cy="1410891"/>
          </a:xfrm>
          <a:prstGeom prst="rect">
            <a:avLst/>
          </a:prstGeom>
        </p:spPr>
      </p:pic>
      <p:sp>
        <p:nvSpPr>
          <p:cNvPr id="3" name="Rectangle 2">
            <a:extLst>
              <a:ext uri="{FF2B5EF4-FFF2-40B4-BE49-F238E27FC236}">
                <a16:creationId xmlns:a16="http://schemas.microsoft.com/office/drawing/2014/main" id="{0675B6E0-BB93-7535-916A-CACE43E72D16}"/>
              </a:ext>
            </a:extLst>
          </p:cNvPr>
          <p:cNvSpPr/>
          <p:nvPr/>
        </p:nvSpPr>
        <p:spPr>
          <a:xfrm>
            <a:off x="6818638" y="2930925"/>
            <a:ext cx="3663656" cy="128984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de-CH" dirty="0"/>
              <a:t>Bonus-Thema</a:t>
            </a:r>
          </a:p>
          <a:p>
            <a:pPr algn="ctr"/>
            <a:endParaRPr lang="de-CH" dirty="0"/>
          </a:p>
          <a:p>
            <a:pPr algn="ctr"/>
            <a:r>
              <a:rPr lang="de-CH" dirty="0"/>
              <a:t>&lt;&lt;&lt; Trage Deinen Wunsch ins Feedback-Formular ein&gt;&gt;&gt;</a:t>
            </a:r>
          </a:p>
        </p:txBody>
      </p:sp>
    </p:spTree>
    <p:extLst>
      <p:ext uri="{BB962C8B-B14F-4D97-AF65-F5344CB8AC3E}">
        <p14:creationId xmlns:p14="http://schemas.microsoft.com/office/powerpoint/2010/main" val="25249635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ADBCC-5400-474C-3F4A-2D01408E5AA5}"/>
              </a:ext>
            </a:extLst>
          </p:cNvPr>
          <p:cNvSpPr>
            <a:spLocks noGrp="1"/>
          </p:cNvSpPr>
          <p:nvPr>
            <p:ph type="title"/>
          </p:nvPr>
        </p:nvSpPr>
        <p:spPr/>
        <p:txBody>
          <a:bodyPr/>
          <a:lstStyle/>
          <a:p>
            <a:r>
              <a:rPr lang="de-CH" dirty="0"/>
              <a:t>Feedback und Ideen</a:t>
            </a:r>
          </a:p>
        </p:txBody>
      </p:sp>
      <p:sp>
        <p:nvSpPr>
          <p:cNvPr id="3" name="Content Placeholder 2">
            <a:extLst>
              <a:ext uri="{FF2B5EF4-FFF2-40B4-BE49-F238E27FC236}">
                <a16:creationId xmlns:a16="http://schemas.microsoft.com/office/drawing/2014/main" id="{24A8B1C0-570F-2354-D6E8-DDA7731B00ED}"/>
              </a:ext>
            </a:extLst>
          </p:cNvPr>
          <p:cNvSpPr>
            <a:spLocks noGrp="1"/>
          </p:cNvSpPr>
          <p:nvPr>
            <p:ph idx="1"/>
          </p:nvPr>
        </p:nvSpPr>
        <p:spPr>
          <a:xfrm>
            <a:off x="516098" y="1093305"/>
            <a:ext cx="5218275" cy="3933312"/>
          </a:xfrm>
        </p:spPr>
        <p:txBody>
          <a:bodyPr/>
          <a:lstStyle/>
          <a:p>
            <a:r>
              <a:rPr lang="de-CH" dirty="0"/>
              <a:t>Wer uns Feedback geben möchte oder Ideen für Vorträge hat oder gerne etwas über ein Thema hören möchte, schickt bitte eine eMail an:</a:t>
            </a:r>
          </a:p>
          <a:p>
            <a:endParaRPr lang="de-CH" dirty="0"/>
          </a:p>
          <a:p>
            <a:r>
              <a:rPr lang="de-CH" dirty="0"/>
              <a:t>	</a:t>
            </a:r>
            <a:r>
              <a:rPr lang="de-CH" dirty="0">
                <a:hlinkClick r:id="rId2"/>
              </a:rPr>
              <a:t>michael@denzlein.ch</a:t>
            </a:r>
            <a:endParaRPr lang="de-CH" dirty="0"/>
          </a:p>
          <a:p>
            <a:endParaRPr lang="de-CH" dirty="0"/>
          </a:p>
          <a:p>
            <a:r>
              <a:rPr lang="de-CH" dirty="0"/>
              <a:t>Ein Feedback ist nur einen eMail-Klick entfernt.</a:t>
            </a:r>
          </a:p>
          <a:p>
            <a:endParaRPr lang="de-CH" dirty="0"/>
          </a:p>
          <a:p>
            <a:r>
              <a:rPr lang="de-CH" dirty="0"/>
              <a:t>Und der Einwurf ist kostenlos! 😉</a:t>
            </a:r>
          </a:p>
        </p:txBody>
      </p:sp>
      <p:sp>
        <p:nvSpPr>
          <p:cNvPr id="4" name="Slide Number Placeholder 3">
            <a:extLst>
              <a:ext uri="{FF2B5EF4-FFF2-40B4-BE49-F238E27FC236}">
                <a16:creationId xmlns:a16="http://schemas.microsoft.com/office/drawing/2014/main" id="{CED9D144-41A6-C2DA-A506-2FD9D9078748}"/>
              </a:ext>
            </a:extLst>
          </p:cNvPr>
          <p:cNvSpPr>
            <a:spLocks noGrp="1"/>
          </p:cNvSpPr>
          <p:nvPr>
            <p:ph type="sldNum" sz="quarter" idx="12"/>
          </p:nvPr>
        </p:nvSpPr>
        <p:spPr/>
        <p:txBody>
          <a:bodyPr/>
          <a:lstStyle/>
          <a:p>
            <a:fld id="{5A33CB2A-1702-4C1D-9CC4-8D472D39F19E}" type="slidenum">
              <a:rPr lang="en-US" smtClean="0"/>
              <a:t>72</a:t>
            </a:fld>
            <a:endParaRPr lang="en-US"/>
          </a:p>
        </p:txBody>
      </p:sp>
      <p:pic>
        <p:nvPicPr>
          <p:cNvPr id="8" name="Picture 7" descr="E-mail concept. modern laptop and envelope on a white background | Premium  Photo">
            <a:extLst>
              <a:ext uri="{FF2B5EF4-FFF2-40B4-BE49-F238E27FC236}">
                <a16:creationId xmlns:a16="http://schemas.microsoft.com/office/drawing/2014/main" id="{2B914CA4-35AE-F5DB-1AD2-5E5D9C60DC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flipH="1">
            <a:off x="5548561" y="1093305"/>
            <a:ext cx="6078581" cy="4747648"/>
          </a:xfrm>
          <a:prstGeom prst="rect">
            <a:avLst/>
          </a:prstGeom>
        </p:spPr>
      </p:pic>
    </p:spTree>
    <p:extLst>
      <p:ext uri="{BB962C8B-B14F-4D97-AF65-F5344CB8AC3E}">
        <p14:creationId xmlns:p14="http://schemas.microsoft.com/office/powerpoint/2010/main" val="22224093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390A122-EE01-A02D-5849-64D37830B04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43CC1D4-75D1-AA62-7E26-2E048BBE0DAC}"/>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rot="20456997">
            <a:off x="945044" y="1568847"/>
            <a:ext cx="3206143" cy="4519953"/>
          </a:xfrm>
          <a:prstGeom prst="rect">
            <a:avLst/>
          </a:prstGeom>
          <a:ln w="6350">
            <a:solidFill>
              <a:schemeClr val="tx1"/>
            </a:solidFill>
          </a:ln>
          <a:effectLst>
            <a:outerShdw blurRad="292100" dist="139700" dir="2700000" algn="tl" rotWithShape="0">
              <a:srgbClr val="333333">
                <a:alpha val="65000"/>
              </a:srgbClr>
            </a:outerShdw>
          </a:effectLst>
        </p:spPr>
      </p:pic>
      <p:pic>
        <p:nvPicPr>
          <p:cNvPr id="7" name="Content Placeholder 6" descr="A person with a mustache and a mustache&#10;&#10;AI-generated content may be incorrect.">
            <a:extLst>
              <a:ext uri="{FF2B5EF4-FFF2-40B4-BE49-F238E27FC236}">
                <a16:creationId xmlns:a16="http://schemas.microsoft.com/office/drawing/2014/main" id="{C8A9974A-3BFE-C284-7BFE-C29FC94287C3}"/>
              </a:ext>
            </a:extLst>
          </p:cNvP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7794496" y="369737"/>
            <a:ext cx="2433538" cy="3452762"/>
          </a:xfrm>
        </p:spPr>
      </p:pic>
      <p:sp>
        <p:nvSpPr>
          <p:cNvPr id="3" name="Text Placeholder 2">
            <a:extLst>
              <a:ext uri="{FF2B5EF4-FFF2-40B4-BE49-F238E27FC236}">
                <a16:creationId xmlns:a16="http://schemas.microsoft.com/office/drawing/2014/main" id="{6850D0D9-6DBB-29A5-7C91-AB5A3EA00AAC}"/>
              </a:ext>
            </a:extLst>
          </p:cNvPr>
          <p:cNvSpPr>
            <a:spLocks noGrp="1"/>
          </p:cNvSpPr>
          <p:nvPr>
            <p:ph type="body" sz="half" idx="2"/>
          </p:nvPr>
        </p:nvSpPr>
        <p:spPr>
          <a:xfrm>
            <a:off x="5851935" y="1162370"/>
            <a:ext cx="2610578" cy="1175677"/>
          </a:xfrm>
        </p:spPr>
        <p:txBody>
          <a:bodyPr>
            <a:noAutofit/>
          </a:bodyPr>
          <a:lstStyle/>
          <a:p>
            <a:r>
              <a:rPr lang="en-US" sz="2400" dirty="0" err="1"/>
              <a:t>Einwurf</a:t>
            </a:r>
            <a:r>
              <a:rPr lang="en-US" sz="2400" dirty="0"/>
              <a:t> in die Box </a:t>
            </a:r>
            <a:r>
              <a:rPr lang="en-US" sz="2400" dirty="0" err="1"/>
              <a:t>beim</a:t>
            </a:r>
            <a:r>
              <a:rPr lang="en-US" sz="2400" dirty="0"/>
              <a:t> ‘Butler’</a:t>
            </a:r>
            <a:endParaRPr lang="de-CH" sz="2400" dirty="0"/>
          </a:p>
        </p:txBody>
      </p:sp>
      <p:sp>
        <p:nvSpPr>
          <p:cNvPr id="4" name="Title 3">
            <a:extLst>
              <a:ext uri="{FF2B5EF4-FFF2-40B4-BE49-F238E27FC236}">
                <a16:creationId xmlns:a16="http://schemas.microsoft.com/office/drawing/2014/main" id="{0CE8081C-EEFE-05F6-A69A-C8867E6B87DF}"/>
              </a:ext>
            </a:extLst>
          </p:cNvPr>
          <p:cNvSpPr>
            <a:spLocks noGrp="1"/>
          </p:cNvSpPr>
          <p:nvPr>
            <p:ph type="title"/>
          </p:nvPr>
        </p:nvSpPr>
        <p:spPr/>
        <p:txBody>
          <a:bodyPr/>
          <a:lstStyle/>
          <a:p>
            <a:r>
              <a:rPr lang="en-US" dirty="0"/>
              <a:t>Wenn Du </a:t>
            </a:r>
            <a:r>
              <a:rPr lang="en-US" dirty="0" err="1"/>
              <a:t>uns</a:t>
            </a:r>
            <a:r>
              <a:rPr lang="en-US" dirty="0"/>
              <a:t> </a:t>
            </a:r>
            <a:r>
              <a:rPr lang="en-US" dirty="0" err="1"/>
              <a:t>mehr</a:t>
            </a:r>
            <a:r>
              <a:rPr lang="en-US" dirty="0"/>
              <a:t> </a:t>
            </a:r>
            <a:r>
              <a:rPr lang="en-US" dirty="0" err="1"/>
              <a:t>sagen</a:t>
            </a:r>
            <a:r>
              <a:rPr lang="en-US" dirty="0"/>
              <a:t> </a:t>
            </a:r>
            <a:r>
              <a:rPr lang="en-US" dirty="0" err="1"/>
              <a:t>willst</a:t>
            </a:r>
            <a:endParaRPr lang="de-CH" dirty="0"/>
          </a:p>
        </p:txBody>
      </p:sp>
      <p:sp>
        <p:nvSpPr>
          <p:cNvPr id="5" name="Slide Number Placeholder 4">
            <a:extLst>
              <a:ext uri="{FF2B5EF4-FFF2-40B4-BE49-F238E27FC236}">
                <a16:creationId xmlns:a16="http://schemas.microsoft.com/office/drawing/2014/main" id="{3FBC5EC3-BCEF-EF70-E948-562EE74A0EFB}"/>
              </a:ext>
            </a:extLst>
          </p:cNvPr>
          <p:cNvSpPr>
            <a:spLocks noGrp="1"/>
          </p:cNvSpPr>
          <p:nvPr>
            <p:ph type="sldNum" sz="quarter" idx="12"/>
          </p:nvPr>
        </p:nvSpPr>
        <p:spPr/>
        <p:txBody>
          <a:bodyPr/>
          <a:lstStyle/>
          <a:p>
            <a:fld id="{5A33CB2A-1702-4C1D-9CC4-8D472D39F19E}" type="slidenum">
              <a:rPr lang="en-US" smtClean="0"/>
              <a:t>73</a:t>
            </a:fld>
            <a:endParaRPr lang="en-US"/>
          </a:p>
        </p:txBody>
      </p:sp>
      <p:pic>
        <p:nvPicPr>
          <p:cNvPr id="11" name="Picture 10" descr="A close-up of a pencil&#10;&#10;AI-generated content may be incorrect.">
            <a:extLst>
              <a:ext uri="{FF2B5EF4-FFF2-40B4-BE49-F238E27FC236}">
                <a16:creationId xmlns:a16="http://schemas.microsoft.com/office/drawing/2014/main" id="{7C4D4243-DB97-A4DE-BAF0-7A3054F0906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60716" y="990778"/>
            <a:ext cx="3175000" cy="3175000"/>
          </a:xfrm>
          <a:prstGeom prst="rect">
            <a:avLst/>
          </a:prstGeom>
        </p:spPr>
      </p:pic>
      <p:sp>
        <p:nvSpPr>
          <p:cNvPr id="12" name="Text Placeholder 2">
            <a:extLst>
              <a:ext uri="{FF2B5EF4-FFF2-40B4-BE49-F238E27FC236}">
                <a16:creationId xmlns:a16="http://schemas.microsoft.com/office/drawing/2014/main" id="{B4BC7692-0DBD-9E98-A728-3360D77BB911}"/>
              </a:ext>
            </a:extLst>
          </p:cNvPr>
          <p:cNvSpPr txBox="1">
            <a:spLocks/>
          </p:cNvSpPr>
          <p:nvPr/>
        </p:nvSpPr>
        <p:spPr>
          <a:xfrm>
            <a:off x="6855278" y="4102860"/>
            <a:ext cx="4311973" cy="986726"/>
          </a:xfrm>
          <a:prstGeom prst="rect">
            <a:avLst/>
          </a:prstGeom>
        </p:spPr>
        <p:txBody>
          <a:bodyPr vert="horz" lIns="91440" tIns="45720" rIns="91440" bIns="45720" rtlCol="0">
            <a:no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120000"/>
              </a:lnSpc>
              <a:spcBef>
                <a:spcPts val="500"/>
              </a:spcBef>
              <a:buFont typeface="Neue Haas Grotesk Text Pro" panose="020B05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2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20000"/>
              </a:lnSpc>
              <a:spcBef>
                <a:spcPts val="500"/>
              </a:spcBef>
              <a:buFont typeface="Neue Haas Grotesk Text Pro" panose="020B05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2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en-US" sz="2400" dirty="0"/>
              <a:t>Auch die  </a:t>
            </a:r>
            <a:r>
              <a:rPr lang="en-US" sz="2400" dirty="0" err="1"/>
              <a:t>Namensschilder</a:t>
            </a:r>
            <a:r>
              <a:rPr lang="en-US" sz="2400" dirty="0"/>
              <a:t> bitte in die Box </a:t>
            </a:r>
            <a:r>
              <a:rPr lang="en-US" sz="2400" dirty="0" err="1"/>
              <a:t>zurücklegen</a:t>
            </a:r>
            <a:r>
              <a:rPr lang="en-US" sz="2400" dirty="0"/>
              <a:t>!</a:t>
            </a:r>
            <a:endParaRPr lang="de-CH" sz="2400" dirty="0"/>
          </a:p>
        </p:txBody>
      </p:sp>
      <p:pic>
        <p:nvPicPr>
          <p:cNvPr id="14" name="Picture 13" descr="A close-up of a name tag&#10;&#10;AI-generated content may be incorrect.">
            <a:extLst>
              <a:ext uri="{FF2B5EF4-FFF2-40B4-BE49-F238E27FC236}">
                <a16:creationId xmlns:a16="http://schemas.microsoft.com/office/drawing/2014/main" id="{9DA088CA-4562-76BD-7C94-73774418BBD9}"/>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7346367" y="5089586"/>
            <a:ext cx="3329796" cy="1619699"/>
          </a:xfrm>
          <a:prstGeom prst="rect">
            <a:avLst/>
          </a:prstGeom>
        </p:spPr>
      </p:pic>
    </p:spTree>
    <p:extLst>
      <p:ext uri="{BB962C8B-B14F-4D97-AF65-F5344CB8AC3E}">
        <p14:creationId xmlns:p14="http://schemas.microsoft.com/office/powerpoint/2010/main" val="1698104367"/>
      </p:ext>
    </p:extLst>
  </p:cSld>
  <p:clrMapOvr>
    <a:masterClrMapping/>
  </p:clrMapOvr>
</p:sld>
</file>

<file path=ppt/theme/theme1.xml><?xml version="1.0" encoding="utf-8"?>
<a:theme xmlns:a="http://schemas.openxmlformats.org/drawingml/2006/main" name="SwellVTI">
  <a:themeElements>
    <a:clrScheme name="AnalogousFromRegularSeedRightStep">
      <a:dk1>
        <a:srgbClr val="000000"/>
      </a:dk1>
      <a:lt1>
        <a:srgbClr val="FFFFFF"/>
      </a:lt1>
      <a:dk2>
        <a:srgbClr val="412724"/>
      </a:dk2>
      <a:lt2>
        <a:srgbClr val="E2E8E4"/>
      </a:lt2>
      <a:accent1>
        <a:srgbClr val="D739AE"/>
      </a:accent1>
      <a:accent2>
        <a:srgbClr val="C5275A"/>
      </a:accent2>
      <a:accent3>
        <a:srgbClr val="D74839"/>
      </a:accent3>
      <a:accent4>
        <a:srgbClr val="C57827"/>
      </a:accent4>
      <a:accent5>
        <a:srgbClr val="B0A72F"/>
      </a:accent5>
      <a:accent6>
        <a:srgbClr val="81B223"/>
      </a:accent6>
      <a:hlink>
        <a:srgbClr val="31944B"/>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oAutofit/>
      </a:bodyPr>
      <a:lstStyle>
        <a:defPPr algn="l">
          <a:defRPr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SwellVTI" id="{8361A04D-931A-43DC-973B-1B0B1DD5DECC}" vid="{6DDB23E8-D18E-4BDA-98D6-324466149E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d258917-277f-42cd-a3cd-14c4e9ee58bc}" enabled="1" method="Standard" siteId="{38ae3bcd-9579-4fd4-adda-b42e1495d55a}" contentBits="0" removed="0"/>
</clbl:labelList>
</file>

<file path=docProps/app.xml><?xml version="1.0" encoding="utf-8"?>
<Properties xmlns="http://schemas.openxmlformats.org/officeDocument/2006/extended-properties" xmlns:vt="http://schemas.openxmlformats.org/officeDocument/2006/docPropsVTypes">
  <Template/>
  <TotalTime>0</TotalTime>
  <Words>4652</Words>
  <Application>Microsoft Office PowerPoint</Application>
  <PresentationFormat>Widescreen</PresentationFormat>
  <Paragraphs>468</Paragraphs>
  <Slides>73</Slides>
  <Notes>6</Notes>
  <HiddenSlides>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73</vt:i4>
      </vt:variant>
    </vt:vector>
  </HeadingPairs>
  <TitlesOfParts>
    <vt:vector size="79" baseType="lpstr">
      <vt:lpstr>Aptos</vt:lpstr>
      <vt:lpstr>Arial</vt:lpstr>
      <vt:lpstr>Fave Script Bold Pro</vt:lpstr>
      <vt:lpstr>Neue Haas Grotesk Text Pro</vt:lpstr>
      <vt:lpstr>Wingdings</vt:lpstr>
      <vt:lpstr>SwellVTI</vt:lpstr>
      <vt:lpstr>PowerPoint Presentation</vt:lpstr>
      <vt:lpstr>Willkommen zur </vt:lpstr>
      <vt:lpstr>E-Mobilität</vt:lpstr>
      <vt:lpstr>KI</vt:lpstr>
      <vt:lpstr>Die KoMi-Umfrage - Einstieg</vt:lpstr>
      <vt:lpstr>Die KoMi-Umfrage – Wochentag und Uhrzeit</vt:lpstr>
      <vt:lpstr>Die KoMi-Umfrage – Feedback</vt:lpstr>
      <vt:lpstr>Die KoMi-Umfrage – Anregungen</vt:lpstr>
      <vt:lpstr>Update…</vt:lpstr>
      <vt:lpstr>PowerPoint Presentation</vt:lpstr>
      <vt:lpstr>Halb-Desaster 1: «Burma-Shave» (1955)</vt:lpstr>
      <vt:lpstr>Halb-Desaster 2: Pepsi (1995)</vt:lpstr>
      <vt:lpstr>Voll-Desaster 3: Pepsi (1992)</vt:lpstr>
      <vt:lpstr>Voll-Desaster 4: Kentucky Fried Chicken (2009)</vt:lpstr>
      <vt:lpstr>FRAGEN?</vt:lpstr>
      <vt:lpstr>PowerPoint Presentation</vt:lpstr>
      <vt:lpstr>Test von abgefahrenen Winterreifen</vt:lpstr>
      <vt:lpstr>Fazit ADAC Winterreifen-Test</vt:lpstr>
      <vt:lpstr>FRAGEN?</vt:lpstr>
      <vt:lpstr>PowerPoint Presentation</vt:lpstr>
      <vt:lpstr>Experiment für zu Hause: Coandă-Effekt</vt:lpstr>
      <vt:lpstr>Experiment vor ort: Bernoulli-Effekt</vt:lpstr>
      <vt:lpstr>Pause</vt:lpstr>
      <vt:lpstr>PowerPoint Presentation</vt:lpstr>
      <vt:lpstr>1826 - Wie alles begann</vt:lpstr>
      <vt:lpstr>1839 – Der Durchbruch mit neuem Verfahren</vt:lpstr>
      <vt:lpstr>1841 – Negativ und Positiv </vt:lpstr>
      <vt:lpstr>1851-1888 – Die Welt sieht die Welt wie sie ist</vt:lpstr>
      <vt:lpstr>1871-1925 – Die Kamera wird mobil</vt:lpstr>
      <vt:lpstr>1907-1970 – Man treibt es bunt</vt:lpstr>
      <vt:lpstr>1945-1990 – Technik und Japan</vt:lpstr>
      <vt:lpstr>1975-heute: 0 und 1 und 0 und 1 und 0 und…</vt:lpstr>
      <vt:lpstr>2007-heute – Jetzt hat es jeder in der Hand</vt:lpstr>
      <vt:lpstr>2026… - Wohin geht die Reise?</vt:lpstr>
      <vt:lpstr>200 Jahre Fotographie</vt:lpstr>
      <vt:lpstr>PowerPoint Presentation</vt:lpstr>
      <vt:lpstr>«Ich erkenne Lügner immer!» – Wirklich?</vt:lpstr>
      <vt:lpstr>Lektion 1 – Vertrauen Sie auf die Gutgläubigkeit</vt:lpstr>
      <vt:lpstr>Lektion 2 – Üben Sie das Lügen</vt:lpstr>
      <vt:lpstr>Lektion 3 – Wiederholen Sie die Unwahrheit</vt:lpstr>
      <vt:lpstr>Lektion 4 - Erzählen Sie (Lügen)Geschichten</vt:lpstr>
      <vt:lpstr>Zwischenzusammenfassung</vt:lpstr>
      <vt:lpstr>FRAGEN?</vt:lpstr>
      <vt:lpstr>PowerPoint Presentation</vt:lpstr>
      <vt:lpstr>xxx</vt:lpstr>
      <vt:lpstr>PowerPoint Presentation</vt:lpstr>
      <vt:lpstr>Jodeln gegen Flugangst</vt:lpstr>
      <vt:lpstr>«Alle Wege führen nach Rom» – wirklich?</vt:lpstr>
      <vt:lpstr>PowerPoint Presentation</vt:lpstr>
      <vt:lpstr>So liebt der Ameisenigel</vt:lpstr>
      <vt:lpstr>PowerPoint Presentation</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Sektion «Wildnis»</vt:lpstr>
      <vt:lpstr>Quellen</vt:lpstr>
      <vt:lpstr>Quellen</vt:lpstr>
      <vt:lpstr>Für die nächsten Soiréen…</vt:lpstr>
      <vt:lpstr>Vorschau</vt:lpstr>
      <vt:lpstr>Vorschau März</vt:lpstr>
      <vt:lpstr>Feedback und Ideen</vt:lpstr>
      <vt:lpstr>Wenn Du uns mehr sagen willst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Künstliche Intelligenz</dc:title>
  <dc:creator>Michael Denzlein</dc:creator>
  <cp:lastModifiedBy>Michael Denzlein</cp:lastModifiedBy>
  <cp:revision>412</cp:revision>
  <dcterms:created xsi:type="dcterms:W3CDTF">2024-05-20T08:56:39Z</dcterms:created>
  <dcterms:modified xsi:type="dcterms:W3CDTF">2026-10-17T14:54:33Z</dcterms:modified>
</cp:coreProperties>
</file>